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Default Extension="wdp" ContentType="image/vnd.ms-photo"/>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7319" r:id="rId1"/>
  </p:sldMasterIdLst>
  <p:notesMasterIdLst>
    <p:notesMasterId r:id="rId30"/>
  </p:notesMasterIdLst>
  <p:handoutMasterIdLst>
    <p:handoutMasterId r:id="rId31"/>
  </p:handoutMasterIdLst>
  <p:sldIdLst>
    <p:sldId id="658" r:id="rId2"/>
    <p:sldId id="695" r:id="rId3"/>
    <p:sldId id="667" r:id="rId4"/>
    <p:sldId id="684" r:id="rId5"/>
    <p:sldId id="683" r:id="rId6"/>
    <p:sldId id="660" r:id="rId7"/>
    <p:sldId id="659" r:id="rId8"/>
    <p:sldId id="678" r:id="rId9"/>
    <p:sldId id="697" r:id="rId10"/>
    <p:sldId id="685" r:id="rId11"/>
    <p:sldId id="700" r:id="rId12"/>
    <p:sldId id="680" r:id="rId13"/>
    <p:sldId id="493" r:id="rId14"/>
    <p:sldId id="681" r:id="rId15"/>
    <p:sldId id="661" r:id="rId16"/>
    <p:sldId id="682" r:id="rId17"/>
    <p:sldId id="691" r:id="rId18"/>
    <p:sldId id="674" r:id="rId19"/>
    <p:sldId id="693" r:id="rId20"/>
    <p:sldId id="694" r:id="rId21"/>
    <p:sldId id="686" r:id="rId22"/>
    <p:sldId id="687" r:id="rId23"/>
    <p:sldId id="688" r:id="rId24"/>
    <p:sldId id="690" r:id="rId25"/>
    <p:sldId id="679" r:id="rId26"/>
    <p:sldId id="699" r:id="rId27"/>
    <p:sldId id="692" r:id="rId28"/>
    <p:sldId id="631" r:id="rId29"/>
  </p:sldIdLst>
  <p:sldSz cx="9144000" cy="5143500" type="screen16x9"/>
  <p:notesSz cx="9872663" cy="666908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1524">
          <p15:clr>
            <a:srgbClr val="A4A3A4"/>
          </p15:clr>
        </p15:guide>
        <p15:guide id="2" pos="2880">
          <p15:clr>
            <a:srgbClr val="A4A3A4"/>
          </p15:clr>
        </p15:guide>
      </p15:sldGuideLst>
    </p:ext>
    <p:ext uri="{2D200454-40CA-4A62-9FC3-DE9A4176ACB9}">
      <p15:notesGuideLst xmlns:p15="http://schemas.microsoft.com/office/powerpoint/2012/main" xmlns="">
        <p15:guide id="1" orient="horz" pos="2141">
          <p15:clr>
            <a:srgbClr val="A4A3A4"/>
          </p15:clr>
        </p15:guide>
        <p15:guide id="2"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CC"/>
    <a:srgbClr val="008000"/>
    <a:srgbClr val="003399"/>
    <a:srgbClr val="0066FF"/>
    <a:srgbClr val="FFFFFF"/>
    <a:srgbClr val="000099"/>
    <a:srgbClr val="DDDDDD"/>
    <a:srgbClr val="99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0FC54D-CBBE-4C8B-82B4-98BA4D4A7B7B}" v="1" dt="2019-06-17T12:14:20.118"/>
    <p1510:client id="{F89C179E-964D-4CE5-BB9C-02B313CAC1F1}" v="3" dt="2019-06-17T12:09:52.2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594" y="-96"/>
      </p:cViewPr>
      <p:guideLst>
        <p:guide orient="horz" pos="1524"/>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101"/>
        <p:guide pos="311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xmlns="" id="{93ECF9EB-9AB3-4B9C-BEA0-34B93771125C}"/>
              </a:ext>
            </a:extLst>
          </p:cNvPr>
          <p:cNvSpPr>
            <a:spLocks noGrp="1" noChangeArrowheads="1"/>
          </p:cNvSpPr>
          <p:nvPr>
            <p:ph type="hdr" sz="quarter"/>
          </p:nvPr>
        </p:nvSpPr>
        <p:spPr bwMode="auto">
          <a:xfrm>
            <a:off x="0" y="0"/>
            <a:ext cx="4278733" cy="333299"/>
          </a:xfrm>
          <a:prstGeom prst="rect">
            <a:avLst/>
          </a:prstGeom>
          <a:noFill/>
          <a:ln w="9525">
            <a:noFill/>
            <a:miter lim="800000"/>
            <a:headEnd/>
            <a:tailEnd/>
          </a:ln>
          <a:effectLst/>
        </p:spPr>
        <p:txBody>
          <a:bodyPr vert="horz" wrap="square" lIns="90412" tIns="45206" rIns="90412" bIns="45206" numCol="1" anchor="t" anchorCtr="0" compatLnSpc="1">
            <a:prstTxWarp prst="textNoShape">
              <a:avLst/>
            </a:prstTxWarp>
          </a:bodyPr>
          <a:lstStyle>
            <a:lvl1pPr eaLnBrk="1" hangingPunct="1">
              <a:defRPr sz="1200">
                <a:latin typeface="Arial" charset="0"/>
              </a:defRPr>
            </a:lvl1pPr>
          </a:lstStyle>
          <a:p>
            <a:pPr>
              <a:defRPr/>
            </a:pPr>
            <a:endParaRPr lang="sr-Latn-RS" altLang="en-US"/>
          </a:p>
        </p:txBody>
      </p:sp>
      <p:sp>
        <p:nvSpPr>
          <p:cNvPr id="82947" name="Rectangle 3">
            <a:extLst>
              <a:ext uri="{FF2B5EF4-FFF2-40B4-BE49-F238E27FC236}">
                <a16:creationId xmlns:a16="http://schemas.microsoft.com/office/drawing/2014/main" xmlns="" id="{D2F6F8A4-5E1E-4670-A85C-61FAEA81674C}"/>
              </a:ext>
            </a:extLst>
          </p:cNvPr>
          <p:cNvSpPr>
            <a:spLocks noGrp="1" noChangeArrowheads="1"/>
          </p:cNvSpPr>
          <p:nvPr>
            <p:ph type="dt" sz="quarter" idx="1"/>
          </p:nvPr>
        </p:nvSpPr>
        <p:spPr bwMode="auto">
          <a:xfrm>
            <a:off x="5592351" y="0"/>
            <a:ext cx="4278733" cy="333299"/>
          </a:xfrm>
          <a:prstGeom prst="rect">
            <a:avLst/>
          </a:prstGeom>
          <a:noFill/>
          <a:ln w="9525">
            <a:noFill/>
            <a:miter lim="800000"/>
            <a:headEnd/>
            <a:tailEnd/>
          </a:ln>
          <a:effectLst/>
        </p:spPr>
        <p:txBody>
          <a:bodyPr vert="horz" wrap="square" lIns="90412" tIns="45206" rIns="90412" bIns="45206" numCol="1" anchor="t" anchorCtr="0" compatLnSpc="1">
            <a:prstTxWarp prst="textNoShape">
              <a:avLst/>
            </a:prstTxWarp>
          </a:bodyPr>
          <a:lstStyle>
            <a:lvl1pPr algn="r" eaLnBrk="1" hangingPunct="1">
              <a:defRPr sz="1200">
                <a:latin typeface="Arial" charset="0"/>
              </a:defRPr>
            </a:lvl1pPr>
          </a:lstStyle>
          <a:p>
            <a:pPr>
              <a:defRPr/>
            </a:pPr>
            <a:endParaRPr lang="sr-Latn-RS" altLang="en-US"/>
          </a:p>
        </p:txBody>
      </p:sp>
      <p:sp>
        <p:nvSpPr>
          <p:cNvPr id="82948" name="Rectangle 4">
            <a:extLst>
              <a:ext uri="{FF2B5EF4-FFF2-40B4-BE49-F238E27FC236}">
                <a16:creationId xmlns:a16="http://schemas.microsoft.com/office/drawing/2014/main" xmlns="" id="{4F3DD8B2-8DED-4196-93DD-4C4CD4893E43}"/>
              </a:ext>
            </a:extLst>
          </p:cNvPr>
          <p:cNvSpPr>
            <a:spLocks noGrp="1" noChangeArrowheads="1"/>
          </p:cNvSpPr>
          <p:nvPr>
            <p:ph type="ftr" sz="quarter" idx="2"/>
          </p:nvPr>
        </p:nvSpPr>
        <p:spPr bwMode="auto">
          <a:xfrm>
            <a:off x="0" y="6334233"/>
            <a:ext cx="4278733" cy="333299"/>
          </a:xfrm>
          <a:prstGeom prst="rect">
            <a:avLst/>
          </a:prstGeom>
          <a:noFill/>
          <a:ln w="9525">
            <a:noFill/>
            <a:miter lim="800000"/>
            <a:headEnd/>
            <a:tailEnd/>
          </a:ln>
          <a:effectLst/>
        </p:spPr>
        <p:txBody>
          <a:bodyPr vert="horz" wrap="square" lIns="90412" tIns="45206" rIns="90412" bIns="45206" numCol="1" anchor="b" anchorCtr="0" compatLnSpc="1">
            <a:prstTxWarp prst="textNoShape">
              <a:avLst/>
            </a:prstTxWarp>
          </a:bodyPr>
          <a:lstStyle>
            <a:lvl1pPr eaLnBrk="1" hangingPunct="1">
              <a:defRPr sz="1200">
                <a:latin typeface="Arial" charset="0"/>
              </a:defRPr>
            </a:lvl1pPr>
          </a:lstStyle>
          <a:p>
            <a:pPr>
              <a:defRPr/>
            </a:pPr>
            <a:endParaRPr lang="sr-Latn-RS" altLang="en-US"/>
          </a:p>
        </p:txBody>
      </p:sp>
      <p:sp>
        <p:nvSpPr>
          <p:cNvPr id="82949" name="Rectangle 5">
            <a:extLst>
              <a:ext uri="{FF2B5EF4-FFF2-40B4-BE49-F238E27FC236}">
                <a16:creationId xmlns:a16="http://schemas.microsoft.com/office/drawing/2014/main" xmlns="" id="{F2BABD85-0EF4-400E-858A-91D7034F6019}"/>
              </a:ext>
            </a:extLst>
          </p:cNvPr>
          <p:cNvSpPr>
            <a:spLocks noGrp="1" noChangeArrowheads="1"/>
          </p:cNvSpPr>
          <p:nvPr>
            <p:ph type="sldNum" sz="quarter" idx="3"/>
          </p:nvPr>
        </p:nvSpPr>
        <p:spPr bwMode="auto">
          <a:xfrm>
            <a:off x="5592351" y="6334233"/>
            <a:ext cx="4278733" cy="333299"/>
          </a:xfrm>
          <a:prstGeom prst="rect">
            <a:avLst/>
          </a:prstGeom>
          <a:noFill/>
          <a:ln w="9525">
            <a:noFill/>
            <a:miter lim="800000"/>
            <a:headEnd/>
            <a:tailEnd/>
          </a:ln>
          <a:effectLst/>
        </p:spPr>
        <p:txBody>
          <a:bodyPr vert="horz" wrap="square" lIns="90412" tIns="45206" rIns="90412" bIns="45206" numCol="1" anchor="b" anchorCtr="0" compatLnSpc="1">
            <a:prstTxWarp prst="textNoShape">
              <a:avLst/>
            </a:prstTxWarp>
          </a:bodyPr>
          <a:lstStyle>
            <a:lvl1pPr algn="r" eaLnBrk="1" hangingPunct="1">
              <a:defRPr sz="1200">
                <a:latin typeface="Arial" charset="0"/>
              </a:defRPr>
            </a:lvl1pPr>
          </a:lstStyle>
          <a:p>
            <a:pPr>
              <a:defRPr/>
            </a:pPr>
            <a:endParaRPr lang="sr-Latn-RS" altLang="en-US"/>
          </a:p>
        </p:txBody>
      </p:sp>
    </p:spTree>
    <p:extLst>
      <p:ext uri="{BB962C8B-B14F-4D97-AF65-F5344CB8AC3E}">
        <p14:creationId xmlns:p14="http://schemas.microsoft.com/office/powerpoint/2010/main" xmlns="" val="119060517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xmlns="" id="{88D9FCBD-9C99-4C66-861A-32E0392AA428}"/>
              </a:ext>
            </a:extLst>
          </p:cNvPr>
          <p:cNvSpPr>
            <a:spLocks noGrp="1" noChangeArrowheads="1"/>
          </p:cNvSpPr>
          <p:nvPr>
            <p:ph type="hdr" sz="quarter"/>
          </p:nvPr>
        </p:nvSpPr>
        <p:spPr bwMode="auto">
          <a:xfrm>
            <a:off x="0" y="0"/>
            <a:ext cx="4278733" cy="333299"/>
          </a:xfrm>
          <a:prstGeom prst="rect">
            <a:avLst/>
          </a:prstGeom>
          <a:noFill/>
          <a:ln w="9525">
            <a:noFill/>
            <a:miter lim="800000"/>
            <a:headEnd/>
            <a:tailEnd/>
          </a:ln>
          <a:effectLst/>
        </p:spPr>
        <p:txBody>
          <a:bodyPr vert="horz" wrap="square" lIns="90412" tIns="45206" rIns="90412" bIns="45206" numCol="1" anchor="t" anchorCtr="0" compatLnSpc="1">
            <a:prstTxWarp prst="textNoShape">
              <a:avLst/>
            </a:prstTxWarp>
          </a:bodyPr>
          <a:lstStyle>
            <a:lvl1pPr eaLnBrk="1" hangingPunct="1">
              <a:defRPr sz="1200">
                <a:latin typeface="Arial" charset="0"/>
              </a:defRPr>
            </a:lvl1pPr>
          </a:lstStyle>
          <a:p>
            <a:pPr>
              <a:defRPr/>
            </a:pPr>
            <a:endParaRPr lang="sr-Latn-RS" altLang="en-US"/>
          </a:p>
        </p:txBody>
      </p:sp>
      <p:sp>
        <p:nvSpPr>
          <p:cNvPr id="26627" name="Rectangle 3">
            <a:extLst>
              <a:ext uri="{FF2B5EF4-FFF2-40B4-BE49-F238E27FC236}">
                <a16:creationId xmlns:a16="http://schemas.microsoft.com/office/drawing/2014/main" xmlns="" id="{B44FEEA7-6102-491F-9EC0-62F97A6DC383}"/>
              </a:ext>
            </a:extLst>
          </p:cNvPr>
          <p:cNvSpPr>
            <a:spLocks noGrp="1" noChangeArrowheads="1"/>
          </p:cNvSpPr>
          <p:nvPr>
            <p:ph type="dt" idx="1"/>
          </p:nvPr>
        </p:nvSpPr>
        <p:spPr bwMode="auto">
          <a:xfrm>
            <a:off x="5592351" y="0"/>
            <a:ext cx="4278733" cy="333299"/>
          </a:xfrm>
          <a:prstGeom prst="rect">
            <a:avLst/>
          </a:prstGeom>
          <a:noFill/>
          <a:ln w="9525">
            <a:noFill/>
            <a:miter lim="800000"/>
            <a:headEnd/>
            <a:tailEnd/>
          </a:ln>
          <a:effectLst/>
        </p:spPr>
        <p:txBody>
          <a:bodyPr vert="horz" wrap="square" lIns="90412" tIns="45206" rIns="90412" bIns="45206" numCol="1" anchor="t" anchorCtr="0" compatLnSpc="1">
            <a:prstTxWarp prst="textNoShape">
              <a:avLst/>
            </a:prstTxWarp>
          </a:bodyPr>
          <a:lstStyle>
            <a:lvl1pPr algn="r" eaLnBrk="1" hangingPunct="1">
              <a:defRPr sz="1200">
                <a:latin typeface="Arial" charset="0"/>
              </a:defRPr>
            </a:lvl1pPr>
          </a:lstStyle>
          <a:p>
            <a:pPr>
              <a:defRPr/>
            </a:pPr>
            <a:fld id="{B549C9E3-C74C-4F06-89A5-5A2DCFCFA0DD}" type="datetime1">
              <a:rPr lang="en-US" altLang="en-US"/>
              <a:pPr>
                <a:defRPr/>
              </a:pPr>
              <a:t>09.08.22</a:t>
            </a:fld>
            <a:endParaRPr lang="en-US" altLang="en-US"/>
          </a:p>
        </p:txBody>
      </p:sp>
      <p:sp>
        <p:nvSpPr>
          <p:cNvPr id="5124" name="Rectangle 4">
            <a:extLst>
              <a:ext uri="{FF2B5EF4-FFF2-40B4-BE49-F238E27FC236}">
                <a16:creationId xmlns:a16="http://schemas.microsoft.com/office/drawing/2014/main" xmlns="" id="{71D9AFA9-D684-46AA-B32C-D9C69AA50849}"/>
              </a:ext>
            </a:extLst>
          </p:cNvPr>
          <p:cNvSpPr>
            <a:spLocks noGrp="1" noRot="1" noChangeAspect="1" noChangeArrowheads="1" noTextEdit="1"/>
          </p:cNvSpPr>
          <p:nvPr>
            <p:ph type="sldImg" idx="2"/>
          </p:nvPr>
        </p:nvSpPr>
        <p:spPr bwMode="auto">
          <a:xfrm>
            <a:off x="2711450" y="500063"/>
            <a:ext cx="4449763" cy="250348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9" name="Rectangle 5">
            <a:extLst>
              <a:ext uri="{FF2B5EF4-FFF2-40B4-BE49-F238E27FC236}">
                <a16:creationId xmlns:a16="http://schemas.microsoft.com/office/drawing/2014/main" xmlns="" id="{4D6EC473-427A-4605-9F4A-131428E6E0D8}"/>
              </a:ext>
            </a:extLst>
          </p:cNvPr>
          <p:cNvSpPr>
            <a:spLocks noGrp="1" noChangeArrowheads="1"/>
          </p:cNvSpPr>
          <p:nvPr>
            <p:ph type="body" sz="quarter" idx="3"/>
          </p:nvPr>
        </p:nvSpPr>
        <p:spPr bwMode="auto">
          <a:xfrm>
            <a:off x="986793" y="3167895"/>
            <a:ext cx="7899077" cy="3001246"/>
          </a:xfrm>
          <a:prstGeom prst="rect">
            <a:avLst/>
          </a:prstGeom>
          <a:noFill/>
          <a:ln w="9525">
            <a:noFill/>
            <a:miter lim="800000"/>
            <a:headEnd/>
            <a:tailEnd/>
          </a:ln>
          <a:effectLst/>
        </p:spPr>
        <p:txBody>
          <a:bodyPr vert="horz" wrap="square" lIns="90412" tIns="45206" rIns="90412" bIns="4520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a:extLst>
              <a:ext uri="{FF2B5EF4-FFF2-40B4-BE49-F238E27FC236}">
                <a16:creationId xmlns:a16="http://schemas.microsoft.com/office/drawing/2014/main" xmlns="" id="{5E80B1B8-F1EF-4532-87D3-DE94489E4921}"/>
              </a:ext>
            </a:extLst>
          </p:cNvPr>
          <p:cNvSpPr>
            <a:spLocks noGrp="1" noChangeArrowheads="1"/>
          </p:cNvSpPr>
          <p:nvPr>
            <p:ph type="ftr" sz="quarter" idx="4"/>
          </p:nvPr>
        </p:nvSpPr>
        <p:spPr bwMode="auto">
          <a:xfrm>
            <a:off x="0" y="6334233"/>
            <a:ext cx="4278733" cy="333299"/>
          </a:xfrm>
          <a:prstGeom prst="rect">
            <a:avLst/>
          </a:prstGeom>
          <a:noFill/>
          <a:ln w="9525">
            <a:noFill/>
            <a:miter lim="800000"/>
            <a:headEnd/>
            <a:tailEnd/>
          </a:ln>
          <a:effectLst/>
        </p:spPr>
        <p:txBody>
          <a:bodyPr vert="horz" wrap="square" lIns="90412" tIns="45206" rIns="90412" bIns="45206" numCol="1" anchor="b" anchorCtr="0" compatLnSpc="1">
            <a:prstTxWarp prst="textNoShape">
              <a:avLst/>
            </a:prstTxWarp>
          </a:bodyPr>
          <a:lstStyle>
            <a:lvl1pPr eaLnBrk="1" hangingPunct="1">
              <a:defRPr sz="1200">
                <a:latin typeface="Arial" charset="0"/>
              </a:defRPr>
            </a:lvl1pPr>
          </a:lstStyle>
          <a:p>
            <a:pPr>
              <a:defRPr/>
            </a:pPr>
            <a:endParaRPr lang="sr-Latn-RS" altLang="en-US"/>
          </a:p>
        </p:txBody>
      </p:sp>
      <p:sp>
        <p:nvSpPr>
          <p:cNvPr id="26631" name="Rectangle 7">
            <a:extLst>
              <a:ext uri="{FF2B5EF4-FFF2-40B4-BE49-F238E27FC236}">
                <a16:creationId xmlns:a16="http://schemas.microsoft.com/office/drawing/2014/main" xmlns="" id="{80E713BB-512C-489F-B841-128447287ABA}"/>
              </a:ext>
            </a:extLst>
          </p:cNvPr>
          <p:cNvSpPr>
            <a:spLocks noGrp="1" noChangeArrowheads="1"/>
          </p:cNvSpPr>
          <p:nvPr>
            <p:ph type="sldNum" sz="quarter" idx="5"/>
          </p:nvPr>
        </p:nvSpPr>
        <p:spPr bwMode="auto">
          <a:xfrm>
            <a:off x="5592351" y="6334233"/>
            <a:ext cx="4278733" cy="333299"/>
          </a:xfrm>
          <a:prstGeom prst="rect">
            <a:avLst/>
          </a:prstGeom>
          <a:noFill/>
          <a:ln w="9525">
            <a:noFill/>
            <a:miter lim="800000"/>
            <a:headEnd/>
            <a:tailEnd/>
          </a:ln>
          <a:effectLst/>
        </p:spPr>
        <p:txBody>
          <a:bodyPr vert="horz" wrap="square" lIns="90412" tIns="45206" rIns="90412" bIns="45206" numCol="1" anchor="b" anchorCtr="0" compatLnSpc="1">
            <a:prstTxWarp prst="textNoShape">
              <a:avLst/>
            </a:prstTxWarp>
          </a:bodyPr>
          <a:lstStyle>
            <a:lvl1pPr algn="r" eaLnBrk="1" hangingPunct="1">
              <a:defRPr sz="1200" smtClean="0"/>
            </a:lvl1pPr>
          </a:lstStyle>
          <a:p>
            <a:pPr>
              <a:defRPr/>
            </a:pPr>
            <a:fld id="{B8577AF8-AD40-4023-BCF5-F454842E3E97}" type="slidenum">
              <a:rPr lang="en-US" altLang="en-US"/>
              <a:pPr>
                <a:defRPr/>
              </a:pPr>
              <a:t>‹#›</a:t>
            </a:fld>
            <a:endParaRPr lang="en-US" altLang="en-US"/>
          </a:p>
        </p:txBody>
      </p:sp>
    </p:spTree>
    <p:extLst>
      <p:ext uri="{BB962C8B-B14F-4D97-AF65-F5344CB8AC3E}">
        <p14:creationId xmlns:p14="http://schemas.microsoft.com/office/powerpoint/2010/main" xmlns="" val="4182472377"/>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xmlns="" id="{CE73E45F-77A3-495B-9986-A5C680146089}"/>
              </a:ext>
            </a:extLst>
          </p:cNvPr>
          <p:cNvSpPr>
            <a:spLocks noGrp="1" noRot="1" noChangeAspect="1" noTextEdit="1"/>
          </p:cNvSpPr>
          <p:nvPr>
            <p:ph type="sldImg"/>
          </p:nvPr>
        </p:nvSpPr>
        <p:spPr>
          <a:ln/>
        </p:spPr>
      </p:sp>
      <p:sp>
        <p:nvSpPr>
          <p:cNvPr id="8195" name="Notes Placeholder 2">
            <a:extLst>
              <a:ext uri="{FF2B5EF4-FFF2-40B4-BE49-F238E27FC236}">
                <a16:creationId xmlns:a16="http://schemas.microsoft.com/office/drawing/2014/main" xmlns="" id="{D73DD01F-F5AD-49CB-A9E5-A172DC7156B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xmlns="" val="1000402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xmlns="" id="{BF13E1DB-C232-4625-9DD8-80BB56C12660}"/>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15363" name="Rectangle 8">
            <a:extLst>
              <a:ext uri="{FF2B5EF4-FFF2-40B4-BE49-F238E27FC236}">
                <a16:creationId xmlns:a16="http://schemas.microsoft.com/office/drawing/2014/main" xmlns="" id="{5F84736C-010A-4E4D-A38D-E45FE75A9FCD}"/>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C6C2BD6A-F3F6-4A91-9972-F89BADDF23BF}" type="slidenum">
              <a:rPr lang="en-US" altLang="en-US"/>
              <a:pPr/>
              <a:t>2</a:t>
            </a:fld>
            <a:endParaRPr lang="en-US" altLang="en-US"/>
          </a:p>
        </p:txBody>
      </p:sp>
      <p:sp>
        <p:nvSpPr>
          <p:cNvPr id="15364" name="Rectangle 1">
            <a:extLst>
              <a:ext uri="{FF2B5EF4-FFF2-40B4-BE49-F238E27FC236}">
                <a16:creationId xmlns:a16="http://schemas.microsoft.com/office/drawing/2014/main" xmlns="" id="{73E15BB3-5494-4C75-8154-97CC84485D8C}"/>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15365" name="Rectangle 2">
            <a:extLst>
              <a:ext uri="{FF2B5EF4-FFF2-40B4-BE49-F238E27FC236}">
                <a16:creationId xmlns:a16="http://schemas.microsoft.com/office/drawing/2014/main" xmlns="" id="{B78E1A0A-230A-4F88-8981-38E94C1078AE}"/>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xmlns="" val="1285114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4">
            <a:extLst>
              <a:ext uri="{FF2B5EF4-FFF2-40B4-BE49-F238E27FC236}">
                <a16:creationId xmlns:a16="http://schemas.microsoft.com/office/drawing/2014/main" xmlns="" id="{7D991C6D-BE5D-459F-B5C4-51DB0DF76DA9}"/>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2771" name="Rectangle 8">
            <a:extLst>
              <a:ext uri="{FF2B5EF4-FFF2-40B4-BE49-F238E27FC236}">
                <a16:creationId xmlns:a16="http://schemas.microsoft.com/office/drawing/2014/main" xmlns="" id="{8168A7A6-CD95-436A-8A1A-5F2B8C1C8F6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116FCBB4-8560-4723-8FA2-68C503910374}" type="slidenum">
              <a:rPr lang="en-US" altLang="en-US"/>
              <a:pPr/>
              <a:t>4</a:t>
            </a:fld>
            <a:endParaRPr lang="en-US" altLang="en-US"/>
          </a:p>
        </p:txBody>
      </p:sp>
      <p:sp>
        <p:nvSpPr>
          <p:cNvPr id="32772" name="Rectangle 1">
            <a:extLst>
              <a:ext uri="{FF2B5EF4-FFF2-40B4-BE49-F238E27FC236}">
                <a16:creationId xmlns:a16="http://schemas.microsoft.com/office/drawing/2014/main" xmlns="" id="{221A3913-16B8-4B4D-9E4B-6ABAC0015707}"/>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2773" name="Rectangle 2">
            <a:extLst>
              <a:ext uri="{FF2B5EF4-FFF2-40B4-BE49-F238E27FC236}">
                <a16:creationId xmlns:a16="http://schemas.microsoft.com/office/drawing/2014/main" xmlns="" id="{410D8E4F-E075-4493-BB44-211BA67E370F}"/>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xmlns="" val="3079683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4">
            <a:extLst>
              <a:ext uri="{FF2B5EF4-FFF2-40B4-BE49-F238E27FC236}">
                <a16:creationId xmlns:a16="http://schemas.microsoft.com/office/drawing/2014/main" xmlns="" id="{2C16046A-75B5-47FE-A5D9-739894E8421A}"/>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0723" name="Rectangle 8">
            <a:extLst>
              <a:ext uri="{FF2B5EF4-FFF2-40B4-BE49-F238E27FC236}">
                <a16:creationId xmlns:a16="http://schemas.microsoft.com/office/drawing/2014/main" xmlns="" id="{3BE62A26-373B-4A1F-AC53-F8DDB5BBBA1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2212B4D0-C5DA-4B74-97B7-11F270520A26}" type="slidenum">
              <a:rPr lang="en-US" altLang="en-US"/>
              <a:pPr/>
              <a:t>5</a:t>
            </a:fld>
            <a:endParaRPr lang="en-US" altLang="en-US"/>
          </a:p>
        </p:txBody>
      </p:sp>
      <p:sp>
        <p:nvSpPr>
          <p:cNvPr id="30724" name="Rectangle 1">
            <a:extLst>
              <a:ext uri="{FF2B5EF4-FFF2-40B4-BE49-F238E27FC236}">
                <a16:creationId xmlns:a16="http://schemas.microsoft.com/office/drawing/2014/main" xmlns="" id="{C6291F19-535C-436D-92D5-DB0EA9AA8768}"/>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0725" name="Rectangle 2">
            <a:extLst>
              <a:ext uri="{FF2B5EF4-FFF2-40B4-BE49-F238E27FC236}">
                <a16:creationId xmlns:a16="http://schemas.microsoft.com/office/drawing/2014/main" xmlns="" id="{28790001-BC8E-48F3-B33D-A0A236C1D224}"/>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30726" name="Text Box 3">
            <a:extLst>
              <a:ext uri="{FF2B5EF4-FFF2-40B4-BE49-F238E27FC236}">
                <a16:creationId xmlns:a16="http://schemas.microsoft.com/office/drawing/2014/main" xmlns="" id="{0EED01B6-6A6D-4C2C-9767-F51ED37EE07E}"/>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3086813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4">
            <a:extLst>
              <a:ext uri="{FF2B5EF4-FFF2-40B4-BE49-F238E27FC236}">
                <a16:creationId xmlns:a16="http://schemas.microsoft.com/office/drawing/2014/main" xmlns="" id="{B49C019A-A01A-4356-BE1A-E8A2A729F7BE}"/>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18435" name="Rectangle 8">
            <a:extLst>
              <a:ext uri="{FF2B5EF4-FFF2-40B4-BE49-F238E27FC236}">
                <a16:creationId xmlns:a16="http://schemas.microsoft.com/office/drawing/2014/main" xmlns="" id="{DAEDCDE9-5141-4511-9DA2-D6DE5775C29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6ED837BD-3F5F-4DBC-9340-F3EBA4E1B0DE}" type="slidenum">
              <a:rPr lang="en-US" altLang="en-US"/>
              <a:pPr/>
              <a:t>8</a:t>
            </a:fld>
            <a:endParaRPr lang="en-US" altLang="en-US"/>
          </a:p>
        </p:txBody>
      </p:sp>
      <p:sp>
        <p:nvSpPr>
          <p:cNvPr id="18436" name="Rectangle 1">
            <a:extLst>
              <a:ext uri="{FF2B5EF4-FFF2-40B4-BE49-F238E27FC236}">
                <a16:creationId xmlns:a16="http://schemas.microsoft.com/office/drawing/2014/main" xmlns="" id="{B66FE642-92D9-468D-8773-95901E3CDCF2}"/>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18437" name="Rectangle 2">
            <a:extLst>
              <a:ext uri="{FF2B5EF4-FFF2-40B4-BE49-F238E27FC236}">
                <a16:creationId xmlns:a16="http://schemas.microsoft.com/office/drawing/2014/main" xmlns="" id="{9CE64E34-9488-45FA-AAC1-36E7AA8C49E5}"/>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18438" name="Text Box 3">
            <a:extLst>
              <a:ext uri="{FF2B5EF4-FFF2-40B4-BE49-F238E27FC236}">
                <a16:creationId xmlns:a16="http://schemas.microsoft.com/office/drawing/2014/main" xmlns="" id="{38B661B5-2FA0-40E5-ABFA-7A0734EBDFA7}"/>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1859234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4">
            <a:extLst>
              <a:ext uri="{FF2B5EF4-FFF2-40B4-BE49-F238E27FC236}">
                <a16:creationId xmlns:a16="http://schemas.microsoft.com/office/drawing/2014/main" xmlns="" id="{5594770A-D89D-4CE2-A5EE-9A63E1EB3B52}"/>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4819" name="Rectangle 8">
            <a:extLst>
              <a:ext uri="{FF2B5EF4-FFF2-40B4-BE49-F238E27FC236}">
                <a16:creationId xmlns:a16="http://schemas.microsoft.com/office/drawing/2014/main" xmlns="" id="{75444F16-4D99-4B07-84BE-7EBD41E3C4F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192093AA-D5DF-411D-A00B-005FE16FB7FA}" type="slidenum">
              <a:rPr lang="en-US" altLang="en-US"/>
              <a:pPr/>
              <a:t>10</a:t>
            </a:fld>
            <a:endParaRPr lang="en-US" altLang="en-US"/>
          </a:p>
        </p:txBody>
      </p:sp>
      <p:sp>
        <p:nvSpPr>
          <p:cNvPr id="34820" name="Rectangle 1">
            <a:extLst>
              <a:ext uri="{FF2B5EF4-FFF2-40B4-BE49-F238E27FC236}">
                <a16:creationId xmlns:a16="http://schemas.microsoft.com/office/drawing/2014/main" xmlns="" id="{876F5524-A9BE-4185-B552-766BF262DB38}"/>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4821" name="Rectangle 2">
            <a:extLst>
              <a:ext uri="{FF2B5EF4-FFF2-40B4-BE49-F238E27FC236}">
                <a16:creationId xmlns:a16="http://schemas.microsoft.com/office/drawing/2014/main" xmlns="" id="{A0218573-984B-4133-8513-89BD86186831}"/>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dirty="0"/>
          </a:p>
        </p:txBody>
      </p:sp>
    </p:spTree>
    <p:extLst>
      <p:ext uri="{BB962C8B-B14F-4D97-AF65-F5344CB8AC3E}">
        <p14:creationId xmlns:p14="http://schemas.microsoft.com/office/powerpoint/2010/main" xmlns="" val="2805105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4">
            <a:extLst>
              <a:ext uri="{FF2B5EF4-FFF2-40B4-BE49-F238E27FC236}">
                <a16:creationId xmlns:a16="http://schemas.microsoft.com/office/drawing/2014/main" xmlns="" id="{5594770A-D89D-4CE2-A5EE-9A63E1EB3B52}"/>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4819" name="Rectangle 8">
            <a:extLst>
              <a:ext uri="{FF2B5EF4-FFF2-40B4-BE49-F238E27FC236}">
                <a16:creationId xmlns:a16="http://schemas.microsoft.com/office/drawing/2014/main" xmlns="" id="{75444F16-4D99-4B07-84BE-7EBD41E3C4F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192093AA-D5DF-411D-A00B-005FE16FB7FA}" type="slidenum">
              <a:rPr lang="en-US" altLang="en-US"/>
              <a:pPr/>
              <a:t>11</a:t>
            </a:fld>
            <a:endParaRPr lang="en-US" altLang="en-US"/>
          </a:p>
        </p:txBody>
      </p:sp>
      <p:sp>
        <p:nvSpPr>
          <p:cNvPr id="34820" name="Rectangle 1">
            <a:extLst>
              <a:ext uri="{FF2B5EF4-FFF2-40B4-BE49-F238E27FC236}">
                <a16:creationId xmlns:a16="http://schemas.microsoft.com/office/drawing/2014/main" xmlns="" id="{876F5524-A9BE-4185-B552-766BF262DB38}"/>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4821" name="Rectangle 2">
            <a:extLst>
              <a:ext uri="{FF2B5EF4-FFF2-40B4-BE49-F238E27FC236}">
                <a16:creationId xmlns:a16="http://schemas.microsoft.com/office/drawing/2014/main" xmlns="" id="{A0218573-984B-4133-8513-89BD86186831}"/>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xmlns="" val="2805105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4">
            <a:extLst>
              <a:ext uri="{FF2B5EF4-FFF2-40B4-BE49-F238E27FC236}">
                <a16:creationId xmlns:a16="http://schemas.microsoft.com/office/drawing/2014/main" xmlns="" id="{61743A6D-11B9-4C83-81C6-291D0F31E206}"/>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24579" name="Rectangle 8">
            <a:extLst>
              <a:ext uri="{FF2B5EF4-FFF2-40B4-BE49-F238E27FC236}">
                <a16:creationId xmlns:a16="http://schemas.microsoft.com/office/drawing/2014/main" xmlns="" id="{532D5A3B-1292-469F-B04D-A8AB730442F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F5A499AB-55CC-447B-911C-4CED9F2AC03D}" type="slidenum">
              <a:rPr lang="en-US" altLang="en-US"/>
              <a:pPr/>
              <a:t>12</a:t>
            </a:fld>
            <a:endParaRPr lang="en-US" altLang="en-US"/>
          </a:p>
        </p:txBody>
      </p:sp>
      <p:sp>
        <p:nvSpPr>
          <p:cNvPr id="24580" name="Rectangle 1">
            <a:extLst>
              <a:ext uri="{FF2B5EF4-FFF2-40B4-BE49-F238E27FC236}">
                <a16:creationId xmlns:a16="http://schemas.microsoft.com/office/drawing/2014/main" xmlns="" id="{7780566E-308C-413A-A9C9-9A7B6E9FF825}"/>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24581" name="Rectangle 2">
            <a:extLst>
              <a:ext uri="{FF2B5EF4-FFF2-40B4-BE49-F238E27FC236}">
                <a16:creationId xmlns:a16="http://schemas.microsoft.com/office/drawing/2014/main" xmlns="" id="{0F262FE2-5C87-43AA-A4F6-A8B6B01E0A90}"/>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dirty="0"/>
          </a:p>
        </p:txBody>
      </p:sp>
    </p:spTree>
    <p:extLst>
      <p:ext uri="{BB962C8B-B14F-4D97-AF65-F5344CB8AC3E}">
        <p14:creationId xmlns:p14="http://schemas.microsoft.com/office/powerpoint/2010/main" xmlns="" val="1227170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4">
            <a:extLst>
              <a:ext uri="{FF2B5EF4-FFF2-40B4-BE49-F238E27FC236}">
                <a16:creationId xmlns:a16="http://schemas.microsoft.com/office/drawing/2014/main" xmlns="" id="{8FA00F49-7606-4E9B-90AC-9DDC48137FBE}"/>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26627" name="Rectangle 8">
            <a:extLst>
              <a:ext uri="{FF2B5EF4-FFF2-40B4-BE49-F238E27FC236}">
                <a16:creationId xmlns:a16="http://schemas.microsoft.com/office/drawing/2014/main" xmlns="" id="{50B2F2E0-6740-49D9-BB43-7389E3D84F4D}"/>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3DA3024D-CC44-4BF1-85A4-791BFBF9B66F}" type="slidenum">
              <a:rPr lang="en-US" altLang="en-US"/>
              <a:pPr/>
              <a:t>14</a:t>
            </a:fld>
            <a:endParaRPr lang="en-US" altLang="en-US"/>
          </a:p>
        </p:txBody>
      </p:sp>
      <p:sp>
        <p:nvSpPr>
          <p:cNvPr id="26628" name="Rectangle 1">
            <a:extLst>
              <a:ext uri="{FF2B5EF4-FFF2-40B4-BE49-F238E27FC236}">
                <a16:creationId xmlns:a16="http://schemas.microsoft.com/office/drawing/2014/main" xmlns="" id="{713A3BEE-11A1-4EFB-AFA7-54658ECEA8BC}"/>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26629" name="Rectangle 2">
            <a:extLst>
              <a:ext uri="{FF2B5EF4-FFF2-40B4-BE49-F238E27FC236}">
                <a16:creationId xmlns:a16="http://schemas.microsoft.com/office/drawing/2014/main" xmlns="" id="{D19B3BDE-5CCD-40A2-B43C-E087D576BCCE}"/>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26630" name="Text Box 3">
            <a:extLst>
              <a:ext uri="{FF2B5EF4-FFF2-40B4-BE49-F238E27FC236}">
                <a16:creationId xmlns:a16="http://schemas.microsoft.com/office/drawing/2014/main" xmlns="" id="{EDE792A8-2B42-4C7E-8C5D-932BE9B6D4FA}"/>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3951812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xmlns="" id="{EAA5C2D8-156D-4685-8EAD-79F0E16C1176}"/>
              </a:ext>
            </a:extLst>
          </p:cNvPr>
          <p:cNvSpPr>
            <a:spLocks noGrp="1" noRot="1" noChangeAspect="1" noTextEdit="1"/>
          </p:cNvSpPr>
          <p:nvPr>
            <p:ph type="sldImg"/>
          </p:nvPr>
        </p:nvSpPr>
        <p:spPr>
          <a:ln/>
        </p:spPr>
      </p:sp>
      <p:sp>
        <p:nvSpPr>
          <p:cNvPr id="22531" name="Notes Placeholder 2">
            <a:extLst>
              <a:ext uri="{FF2B5EF4-FFF2-40B4-BE49-F238E27FC236}">
                <a16:creationId xmlns:a16="http://schemas.microsoft.com/office/drawing/2014/main" xmlns="" id="{B8B1F799-243E-4BC7-9DDB-B671CC6FB97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xmlns="" val="831051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4">
            <a:extLst>
              <a:ext uri="{FF2B5EF4-FFF2-40B4-BE49-F238E27FC236}">
                <a16:creationId xmlns:a16="http://schemas.microsoft.com/office/drawing/2014/main" xmlns="" id="{5A095B74-B33A-487D-BD01-93501F9BD90B}"/>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28675" name="Rectangle 8">
            <a:extLst>
              <a:ext uri="{FF2B5EF4-FFF2-40B4-BE49-F238E27FC236}">
                <a16:creationId xmlns:a16="http://schemas.microsoft.com/office/drawing/2014/main" xmlns="" id="{BE60D1E4-5403-4AE0-90A9-639D3E4FE006}"/>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E1029FC0-A5B3-4988-95BD-9AC31F370994}" type="slidenum">
              <a:rPr lang="en-US" altLang="en-US"/>
              <a:pPr/>
              <a:t>16</a:t>
            </a:fld>
            <a:endParaRPr lang="en-US" altLang="en-US"/>
          </a:p>
        </p:txBody>
      </p:sp>
      <p:sp>
        <p:nvSpPr>
          <p:cNvPr id="28676" name="Rectangle 1">
            <a:extLst>
              <a:ext uri="{FF2B5EF4-FFF2-40B4-BE49-F238E27FC236}">
                <a16:creationId xmlns:a16="http://schemas.microsoft.com/office/drawing/2014/main" xmlns="" id="{B0DA41FB-D9CC-48E4-AFCF-7D6BB753F9F4}"/>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28677" name="Rectangle 2">
            <a:extLst>
              <a:ext uri="{FF2B5EF4-FFF2-40B4-BE49-F238E27FC236}">
                <a16:creationId xmlns:a16="http://schemas.microsoft.com/office/drawing/2014/main" xmlns="" id="{D82E8FD6-C48C-455C-BD80-E6F3E3EA425C}"/>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28678" name="Text Box 3">
            <a:extLst>
              <a:ext uri="{FF2B5EF4-FFF2-40B4-BE49-F238E27FC236}">
                <a16:creationId xmlns:a16="http://schemas.microsoft.com/office/drawing/2014/main" xmlns="" id="{04A0E6DD-F13A-49BB-BDA9-AAFE516465D4}"/>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318245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4">
            <a:extLst>
              <a:ext uri="{FF2B5EF4-FFF2-40B4-BE49-F238E27FC236}">
                <a16:creationId xmlns:a16="http://schemas.microsoft.com/office/drawing/2014/main" xmlns="" id="{37B39FC8-746B-45EB-B5E1-A7E3BE1CC203}"/>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52227" name="Rectangle 8">
            <a:extLst>
              <a:ext uri="{FF2B5EF4-FFF2-40B4-BE49-F238E27FC236}">
                <a16:creationId xmlns:a16="http://schemas.microsoft.com/office/drawing/2014/main" xmlns="" id="{7FB2AE46-AD17-4C1F-891F-0842C27FC709}"/>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24D8E6A6-FD72-42B1-95BA-A6FCA46AFE76}" type="slidenum">
              <a:rPr lang="en-US" altLang="en-US"/>
              <a:pPr/>
              <a:t>17</a:t>
            </a:fld>
            <a:endParaRPr lang="en-US" altLang="en-US"/>
          </a:p>
        </p:txBody>
      </p:sp>
      <p:sp>
        <p:nvSpPr>
          <p:cNvPr id="52228" name="Rectangle 1">
            <a:extLst>
              <a:ext uri="{FF2B5EF4-FFF2-40B4-BE49-F238E27FC236}">
                <a16:creationId xmlns:a16="http://schemas.microsoft.com/office/drawing/2014/main" xmlns="" id="{F04F6C84-725B-41BE-91C3-D9D0AA20B7C5}"/>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52229" name="Rectangle 2">
            <a:extLst>
              <a:ext uri="{FF2B5EF4-FFF2-40B4-BE49-F238E27FC236}">
                <a16:creationId xmlns:a16="http://schemas.microsoft.com/office/drawing/2014/main" xmlns="" id="{38CCD4CD-7D0E-4CD5-B0DD-AB44E2D7474C}"/>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xmlns="" val="3215714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4">
            <a:extLst>
              <a:ext uri="{FF2B5EF4-FFF2-40B4-BE49-F238E27FC236}">
                <a16:creationId xmlns:a16="http://schemas.microsoft.com/office/drawing/2014/main" xmlns="" id="{27E91848-DDE7-4C50-BFAC-3EAB186CCC5F}"/>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6867" name="Rectangle 8">
            <a:extLst>
              <a:ext uri="{FF2B5EF4-FFF2-40B4-BE49-F238E27FC236}">
                <a16:creationId xmlns:a16="http://schemas.microsoft.com/office/drawing/2014/main" xmlns="" id="{06A5F764-2257-4B30-A969-58D56FCE11E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2F668D71-2533-4E72-94F4-6903FB9F9520}" type="slidenum">
              <a:rPr lang="en-US" altLang="en-US"/>
              <a:pPr/>
              <a:t>21</a:t>
            </a:fld>
            <a:endParaRPr lang="en-US" altLang="en-US"/>
          </a:p>
        </p:txBody>
      </p:sp>
      <p:sp>
        <p:nvSpPr>
          <p:cNvPr id="36868" name="Rectangle 1">
            <a:extLst>
              <a:ext uri="{FF2B5EF4-FFF2-40B4-BE49-F238E27FC236}">
                <a16:creationId xmlns:a16="http://schemas.microsoft.com/office/drawing/2014/main" xmlns="" id="{D55E8ACF-0AC6-4B27-816B-40FDBB5082DE}"/>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6869" name="Rectangle 2">
            <a:extLst>
              <a:ext uri="{FF2B5EF4-FFF2-40B4-BE49-F238E27FC236}">
                <a16:creationId xmlns:a16="http://schemas.microsoft.com/office/drawing/2014/main" xmlns="" id="{01FF1041-E2EF-4AE8-99DC-537078FB40B9}"/>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36870" name="Text Box 3">
            <a:extLst>
              <a:ext uri="{FF2B5EF4-FFF2-40B4-BE49-F238E27FC236}">
                <a16:creationId xmlns:a16="http://schemas.microsoft.com/office/drawing/2014/main" xmlns="" id="{CD7F99D8-FD43-4653-AB7F-67A06E8747E2}"/>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2914481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4">
            <a:extLst>
              <a:ext uri="{FF2B5EF4-FFF2-40B4-BE49-F238E27FC236}">
                <a16:creationId xmlns:a16="http://schemas.microsoft.com/office/drawing/2014/main" xmlns="" id="{C3BA89ED-FFF6-478C-AAE1-518285C4CDB4}"/>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8915" name="Rectangle 8">
            <a:extLst>
              <a:ext uri="{FF2B5EF4-FFF2-40B4-BE49-F238E27FC236}">
                <a16:creationId xmlns:a16="http://schemas.microsoft.com/office/drawing/2014/main" xmlns="" id="{404CFA21-6076-45FE-A846-D05DA1D42BBD}"/>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492E6474-E07C-47C0-B7E3-B4AADDC7009C}" type="slidenum">
              <a:rPr lang="en-US" altLang="en-US"/>
              <a:pPr/>
              <a:t>22</a:t>
            </a:fld>
            <a:endParaRPr lang="en-US" altLang="en-US"/>
          </a:p>
        </p:txBody>
      </p:sp>
      <p:sp>
        <p:nvSpPr>
          <p:cNvPr id="38916" name="Rectangle 1">
            <a:extLst>
              <a:ext uri="{FF2B5EF4-FFF2-40B4-BE49-F238E27FC236}">
                <a16:creationId xmlns:a16="http://schemas.microsoft.com/office/drawing/2014/main" xmlns="" id="{78AD1004-2BBF-4254-B31D-D8C323B5CDDC}"/>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8917" name="Rectangle 2">
            <a:extLst>
              <a:ext uri="{FF2B5EF4-FFF2-40B4-BE49-F238E27FC236}">
                <a16:creationId xmlns:a16="http://schemas.microsoft.com/office/drawing/2014/main" xmlns="" id="{675CEED6-6DB4-436B-B8EA-177EABF3F86E}"/>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dirty="0"/>
          </a:p>
        </p:txBody>
      </p:sp>
      <p:sp>
        <p:nvSpPr>
          <p:cNvPr id="38918" name="Text Box 3">
            <a:extLst>
              <a:ext uri="{FF2B5EF4-FFF2-40B4-BE49-F238E27FC236}">
                <a16:creationId xmlns:a16="http://schemas.microsoft.com/office/drawing/2014/main" xmlns="" id="{64336786-9E13-4974-9C65-8918A45A9468}"/>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196099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4">
            <a:extLst>
              <a:ext uri="{FF2B5EF4-FFF2-40B4-BE49-F238E27FC236}">
                <a16:creationId xmlns:a16="http://schemas.microsoft.com/office/drawing/2014/main" xmlns="" id="{B63AF09F-0894-40E4-9323-07612A096854}"/>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40963" name="Rectangle 8">
            <a:extLst>
              <a:ext uri="{FF2B5EF4-FFF2-40B4-BE49-F238E27FC236}">
                <a16:creationId xmlns:a16="http://schemas.microsoft.com/office/drawing/2014/main" xmlns="" id="{1B083E6F-BA89-4CD5-BD5F-EF8762944B79}"/>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0FE3FEC3-7FE5-4407-9061-B09D0A487A7A}" type="slidenum">
              <a:rPr lang="en-US" altLang="en-US"/>
              <a:pPr/>
              <a:t>23</a:t>
            </a:fld>
            <a:endParaRPr lang="en-US" altLang="en-US"/>
          </a:p>
        </p:txBody>
      </p:sp>
      <p:sp>
        <p:nvSpPr>
          <p:cNvPr id="40964" name="Rectangle 1">
            <a:extLst>
              <a:ext uri="{FF2B5EF4-FFF2-40B4-BE49-F238E27FC236}">
                <a16:creationId xmlns:a16="http://schemas.microsoft.com/office/drawing/2014/main" xmlns="" id="{1428DEB4-2252-487F-90B2-4306EB19F0C3}"/>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40965" name="Rectangle 2">
            <a:extLst>
              <a:ext uri="{FF2B5EF4-FFF2-40B4-BE49-F238E27FC236}">
                <a16:creationId xmlns:a16="http://schemas.microsoft.com/office/drawing/2014/main" xmlns="" id="{982DB934-A395-49B4-9B97-09118E656148}"/>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40966" name="Text Box 3">
            <a:extLst>
              <a:ext uri="{FF2B5EF4-FFF2-40B4-BE49-F238E27FC236}">
                <a16:creationId xmlns:a16="http://schemas.microsoft.com/office/drawing/2014/main" xmlns="" id="{1BE35A9B-7789-426B-84A4-AE0AAE5D840C}"/>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2401585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4">
            <a:extLst>
              <a:ext uri="{FF2B5EF4-FFF2-40B4-BE49-F238E27FC236}">
                <a16:creationId xmlns:a16="http://schemas.microsoft.com/office/drawing/2014/main" xmlns="" id="{D05A0480-075B-4CF2-9FCC-D8F7FE15E05A}"/>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45059" name="Rectangle 8">
            <a:extLst>
              <a:ext uri="{FF2B5EF4-FFF2-40B4-BE49-F238E27FC236}">
                <a16:creationId xmlns:a16="http://schemas.microsoft.com/office/drawing/2014/main" xmlns="" id="{C4A152AF-C9D7-4962-ABAB-C361B94EC733}"/>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5E426052-F607-4028-9448-2D93042EB492}" type="slidenum">
              <a:rPr lang="en-US" altLang="en-US"/>
              <a:pPr/>
              <a:t>24</a:t>
            </a:fld>
            <a:endParaRPr lang="en-US" altLang="en-US"/>
          </a:p>
        </p:txBody>
      </p:sp>
      <p:sp>
        <p:nvSpPr>
          <p:cNvPr id="45060" name="Rectangle 1">
            <a:extLst>
              <a:ext uri="{FF2B5EF4-FFF2-40B4-BE49-F238E27FC236}">
                <a16:creationId xmlns:a16="http://schemas.microsoft.com/office/drawing/2014/main" xmlns="" id="{606A8A1F-2091-45DB-B33F-1E2312EAF47C}"/>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45061" name="Rectangle 2">
            <a:extLst>
              <a:ext uri="{FF2B5EF4-FFF2-40B4-BE49-F238E27FC236}">
                <a16:creationId xmlns:a16="http://schemas.microsoft.com/office/drawing/2014/main" xmlns="" id="{85BB0549-3D21-4511-BF2E-5BBD4288EDAE}"/>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45062" name="Text Box 3">
            <a:extLst>
              <a:ext uri="{FF2B5EF4-FFF2-40B4-BE49-F238E27FC236}">
                <a16:creationId xmlns:a16="http://schemas.microsoft.com/office/drawing/2014/main" xmlns="" id="{6A175B79-83F2-4FBB-BC58-EEB8FF07C542}"/>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3877863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4">
            <a:extLst>
              <a:ext uri="{FF2B5EF4-FFF2-40B4-BE49-F238E27FC236}">
                <a16:creationId xmlns:a16="http://schemas.microsoft.com/office/drawing/2014/main" xmlns="" id="{BC91F978-A7E8-45D9-AC8D-A0D7BEE44204}"/>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20483" name="Rectangle 8">
            <a:extLst>
              <a:ext uri="{FF2B5EF4-FFF2-40B4-BE49-F238E27FC236}">
                <a16:creationId xmlns:a16="http://schemas.microsoft.com/office/drawing/2014/main" xmlns="" id="{87AFC6BB-B396-4432-980F-8CD6BBDB996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30E01754-C793-476A-BCCB-C531E7E5A63A}" type="slidenum">
              <a:rPr lang="en-US" altLang="en-US"/>
              <a:pPr/>
              <a:t>25</a:t>
            </a:fld>
            <a:endParaRPr lang="en-US" altLang="en-US"/>
          </a:p>
        </p:txBody>
      </p:sp>
      <p:sp>
        <p:nvSpPr>
          <p:cNvPr id="20484" name="Rectangle 1">
            <a:extLst>
              <a:ext uri="{FF2B5EF4-FFF2-40B4-BE49-F238E27FC236}">
                <a16:creationId xmlns:a16="http://schemas.microsoft.com/office/drawing/2014/main" xmlns="" id="{A36C9BBE-6EEC-43C0-8189-D8CC5BD8453B}"/>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20485" name="Rectangle 2">
            <a:extLst>
              <a:ext uri="{FF2B5EF4-FFF2-40B4-BE49-F238E27FC236}">
                <a16:creationId xmlns:a16="http://schemas.microsoft.com/office/drawing/2014/main" xmlns="" id="{F9BA2668-185B-428B-8369-5061FDDE8C11}"/>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xmlns="" val="1104170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75B625B-CA38-436E-9397-21945FD42DDB}"/>
              </a:ext>
            </a:extLst>
          </p:cNvPr>
          <p:cNvSpPr/>
          <p:nvPr/>
        </p:nvSpPr>
        <p:spPr>
          <a:xfrm flipV="1">
            <a:off x="5410200" y="2857500"/>
            <a:ext cx="3733800" cy="68263"/>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xmlns="" id="{0AA819F9-9435-4DDF-94D6-C4D7480D866F}"/>
              </a:ext>
            </a:extLst>
          </p:cNvPr>
          <p:cNvSpPr/>
          <p:nvPr/>
        </p:nvSpPr>
        <p:spPr>
          <a:xfrm flipV="1">
            <a:off x="5410200" y="2922588"/>
            <a:ext cx="3733800" cy="144462"/>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a:extLst>
              <a:ext uri="{FF2B5EF4-FFF2-40B4-BE49-F238E27FC236}">
                <a16:creationId xmlns:a16="http://schemas.microsoft.com/office/drawing/2014/main" xmlns="" id="{2E1B4B21-2CD2-43F1-99E5-36691EDF74A3}"/>
              </a:ext>
            </a:extLst>
          </p:cNvPr>
          <p:cNvSpPr/>
          <p:nvPr/>
        </p:nvSpPr>
        <p:spPr>
          <a:xfrm flipV="1">
            <a:off x="5410200" y="3086100"/>
            <a:ext cx="3733800" cy="6350"/>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xmlns="" id="{868C2231-C64D-4B71-B63C-2DC0ED33DD29}"/>
              </a:ext>
            </a:extLst>
          </p:cNvPr>
          <p:cNvSpPr/>
          <p:nvPr/>
        </p:nvSpPr>
        <p:spPr>
          <a:xfrm flipV="1">
            <a:off x="5410200" y="3122613"/>
            <a:ext cx="1965325" cy="14287"/>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xmlns="" id="{AC6B6BB0-7DC3-4408-9A10-27DC75826186}"/>
              </a:ext>
            </a:extLst>
          </p:cNvPr>
          <p:cNvSpPr/>
          <p:nvPr/>
        </p:nvSpPr>
        <p:spPr>
          <a:xfrm flipV="1">
            <a:off x="5410200" y="3149600"/>
            <a:ext cx="1965325" cy="6350"/>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11" name="Rounded Rectangle 25">
            <a:extLst>
              <a:ext uri="{FF2B5EF4-FFF2-40B4-BE49-F238E27FC236}">
                <a16:creationId xmlns:a16="http://schemas.microsoft.com/office/drawing/2014/main" xmlns="" id="{6C45597F-1A75-4AAD-9309-0184E7480D28}"/>
              </a:ext>
            </a:extLst>
          </p:cNvPr>
          <p:cNvSpPr/>
          <p:nvPr/>
        </p:nvSpPr>
        <p:spPr bwMode="white">
          <a:xfrm>
            <a:off x="5410200" y="2971800"/>
            <a:ext cx="3063875" cy="2063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12" name="Rounded Rectangle 26">
            <a:extLst>
              <a:ext uri="{FF2B5EF4-FFF2-40B4-BE49-F238E27FC236}">
                <a16:creationId xmlns:a16="http://schemas.microsoft.com/office/drawing/2014/main" xmlns="" id="{FB07C79C-B0A0-4172-9773-66CDD5CE13C2}"/>
              </a:ext>
            </a:extLst>
          </p:cNvPr>
          <p:cNvSpPr/>
          <p:nvPr/>
        </p:nvSpPr>
        <p:spPr bwMode="white">
          <a:xfrm>
            <a:off x="7377113" y="3046413"/>
            <a:ext cx="1600200" cy="26987"/>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3" name="Rectangle 12">
            <a:extLst>
              <a:ext uri="{FF2B5EF4-FFF2-40B4-BE49-F238E27FC236}">
                <a16:creationId xmlns:a16="http://schemas.microsoft.com/office/drawing/2014/main" xmlns="" id="{75EDC5EA-62D8-4D35-8EFB-F7350C75EE92}"/>
              </a:ext>
            </a:extLst>
          </p:cNvPr>
          <p:cNvSpPr/>
          <p:nvPr/>
        </p:nvSpPr>
        <p:spPr>
          <a:xfrm>
            <a:off x="0" y="2736850"/>
            <a:ext cx="9144000" cy="18415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4" name="Rectangle 13">
            <a:extLst>
              <a:ext uri="{FF2B5EF4-FFF2-40B4-BE49-F238E27FC236}">
                <a16:creationId xmlns:a16="http://schemas.microsoft.com/office/drawing/2014/main" xmlns="" id="{155B52DA-5C4F-48ED-B7B2-0D243DE8F574}"/>
              </a:ext>
            </a:extLst>
          </p:cNvPr>
          <p:cNvSpPr/>
          <p:nvPr/>
        </p:nvSpPr>
        <p:spPr>
          <a:xfrm>
            <a:off x="0" y="2755900"/>
            <a:ext cx="9144000" cy="106363"/>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5" name="Rectangle 14">
            <a:extLst>
              <a:ext uri="{FF2B5EF4-FFF2-40B4-BE49-F238E27FC236}">
                <a16:creationId xmlns:a16="http://schemas.microsoft.com/office/drawing/2014/main" xmlns="" id="{AAACE04A-CB8E-4ACA-B4AF-698314E90B39}"/>
              </a:ext>
            </a:extLst>
          </p:cNvPr>
          <p:cNvSpPr/>
          <p:nvPr/>
        </p:nvSpPr>
        <p:spPr>
          <a:xfrm flipV="1">
            <a:off x="6413500" y="2732088"/>
            <a:ext cx="2730500" cy="18732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6" name="Rectangle 15">
            <a:extLst>
              <a:ext uri="{FF2B5EF4-FFF2-40B4-BE49-F238E27FC236}">
                <a16:creationId xmlns:a16="http://schemas.microsoft.com/office/drawing/2014/main" xmlns="" id="{1DBD8273-700E-421F-823C-71537F0E5D3F}"/>
              </a:ext>
            </a:extLst>
          </p:cNvPr>
          <p:cNvSpPr/>
          <p:nvPr/>
        </p:nvSpPr>
        <p:spPr>
          <a:xfrm>
            <a:off x="0" y="0"/>
            <a:ext cx="9144000" cy="2776538"/>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457200" y="1801416"/>
            <a:ext cx="8458200" cy="1102519"/>
          </a:xfrm>
        </p:spPr>
        <p:txBody>
          <a:bodyPr anchor="b"/>
          <a:lstStyle>
            <a:lvl1pPr>
              <a:defRPr sz="4400">
                <a:solidFill>
                  <a:schemeClr val="bg1"/>
                </a:solidFill>
              </a:defRPr>
            </a:lvl1pPr>
          </a:lstStyle>
          <a:p>
            <a:r>
              <a:rPr lang="en-US"/>
              <a:t>Click to edit Master title style</a:t>
            </a:r>
          </a:p>
        </p:txBody>
      </p:sp>
      <p:sp>
        <p:nvSpPr>
          <p:cNvPr id="9" name="Subtitle 8"/>
          <p:cNvSpPr>
            <a:spLocks noGrp="1"/>
          </p:cNvSpPr>
          <p:nvPr>
            <p:ph type="subTitle" idx="1"/>
          </p:nvPr>
        </p:nvSpPr>
        <p:spPr>
          <a:xfrm>
            <a:off x="457200" y="2924953"/>
            <a:ext cx="4953000" cy="131445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7" name="Date Placeholder 27">
            <a:extLst>
              <a:ext uri="{FF2B5EF4-FFF2-40B4-BE49-F238E27FC236}">
                <a16:creationId xmlns:a16="http://schemas.microsoft.com/office/drawing/2014/main" xmlns="" id="{4F1C72CC-4872-44B4-827E-904C81E900BE}"/>
              </a:ext>
            </a:extLst>
          </p:cNvPr>
          <p:cNvSpPr>
            <a:spLocks noGrp="1"/>
          </p:cNvSpPr>
          <p:nvPr>
            <p:ph type="dt" sz="half" idx="10"/>
          </p:nvPr>
        </p:nvSpPr>
        <p:spPr>
          <a:xfrm>
            <a:off x="6705600" y="3154363"/>
            <a:ext cx="960438" cy="342900"/>
          </a:xfrm>
        </p:spPr>
        <p:txBody>
          <a:bodyPr/>
          <a:lstStyle>
            <a:lvl1pPr>
              <a:defRPr/>
            </a:lvl1pPr>
          </a:lstStyle>
          <a:p>
            <a:pPr>
              <a:defRPr/>
            </a:pPr>
            <a:fld id="{81EEA89C-37B9-4D0F-9AB5-080F859B0E4D}" type="datetime1">
              <a:rPr lang="en-US"/>
              <a:pPr>
                <a:defRPr/>
              </a:pPr>
              <a:t>09.08.22</a:t>
            </a:fld>
            <a:endParaRPr lang="en-US"/>
          </a:p>
        </p:txBody>
      </p:sp>
      <p:sp>
        <p:nvSpPr>
          <p:cNvPr id="18" name="Footer Placeholder 16">
            <a:extLst>
              <a:ext uri="{FF2B5EF4-FFF2-40B4-BE49-F238E27FC236}">
                <a16:creationId xmlns:a16="http://schemas.microsoft.com/office/drawing/2014/main" xmlns="" id="{0A521990-3B25-488D-9F5E-73475D89E231}"/>
              </a:ext>
            </a:extLst>
          </p:cNvPr>
          <p:cNvSpPr>
            <a:spLocks noGrp="1"/>
          </p:cNvSpPr>
          <p:nvPr>
            <p:ph type="ftr" sz="quarter" idx="11"/>
          </p:nvPr>
        </p:nvSpPr>
        <p:spPr>
          <a:xfrm>
            <a:off x="5410200" y="3154363"/>
            <a:ext cx="1295400" cy="342900"/>
          </a:xfrm>
        </p:spPr>
        <p:txBody>
          <a:bodyPr/>
          <a:lstStyle>
            <a:lvl1pPr>
              <a:defRPr/>
            </a:lvl1pPr>
          </a:lstStyle>
          <a:p>
            <a:pPr>
              <a:defRPr/>
            </a:pPr>
            <a:endParaRPr lang="en-US"/>
          </a:p>
        </p:txBody>
      </p:sp>
      <p:sp>
        <p:nvSpPr>
          <p:cNvPr id="19" name="Slide Number Placeholder 28">
            <a:extLst>
              <a:ext uri="{FF2B5EF4-FFF2-40B4-BE49-F238E27FC236}">
                <a16:creationId xmlns:a16="http://schemas.microsoft.com/office/drawing/2014/main" xmlns="" id="{C44406BF-59DD-4B85-A1CD-5D5572CC8C7E}"/>
              </a:ext>
            </a:extLst>
          </p:cNvPr>
          <p:cNvSpPr>
            <a:spLocks noGrp="1"/>
          </p:cNvSpPr>
          <p:nvPr>
            <p:ph type="sldNum" sz="quarter" idx="12"/>
          </p:nvPr>
        </p:nvSpPr>
        <p:spPr>
          <a:xfrm>
            <a:off x="8320088" y="1588"/>
            <a:ext cx="747712" cy="273050"/>
          </a:xfrm>
        </p:spPr>
        <p:txBody>
          <a:bodyPr/>
          <a:lstStyle>
            <a:lvl1pPr>
              <a:defRPr smtClean="0">
                <a:solidFill>
                  <a:schemeClr val="bg1"/>
                </a:solidFill>
              </a:defRPr>
            </a:lvl1pPr>
          </a:lstStyle>
          <a:p>
            <a:pPr>
              <a:defRPr/>
            </a:pPr>
            <a:fld id="{15A12303-D462-4C65-AD67-C687A2FF0C3C}" type="slidenum">
              <a:rPr lang="en-US" altLang="en-US"/>
              <a:pPr>
                <a:defRPr/>
              </a:pPr>
              <a:t>‹#›</a:t>
            </a:fld>
            <a:endParaRPr lang="en-US" altLang="en-US"/>
          </a:p>
        </p:txBody>
      </p:sp>
    </p:spTree>
    <p:extLst>
      <p:ext uri="{BB962C8B-B14F-4D97-AF65-F5344CB8AC3E}">
        <p14:creationId xmlns:p14="http://schemas.microsoft.com/office/powerpoint/2010/main" xmlns="" val="3630680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0EEEB33D-25EF-4A0C-9D52-AAED4696D832}"/>
              </a:ext>
            </a:extLst>
          </p:cNvPr>
          <p:cNvSpPr>
            <a:spLocks noGrp="1"/>
          </p:cNvSpPr>
          <p:nvPr>
            <p:ph type="dt" sz="half" idx="10"/>
          </p:nvPr>
        </p:nvSpPr>
        <p:spPr/>
        <p:txBody>
          <a:bodyPr/>
          <a:lstStyle>
            <a:lvl1pPr>
              <a:defRPr/>
            </a:lvl1pPr>
          </a:lstStyle>
          <a:p>
            <a:pPr>
              <a:defRPr/>
            </a:pPr>
            <a:fld id="{BA52DEA0-664F-445A-9C2C-2589E546DF08}" type="datetime1">
              <a:rPr lang="en-US"/>
              <a:pPr>
                <a:defRPr/>
              </a:pPr>
              <a:t>09.08.22</a:t>
            </a:fld>
            <a:endParaRPr lang="en-US"/>
          </a:p>
        </p:txBody>
      </p:sp>
      <p:sp>
        <p:nvSpPr>
          <p:cNvPr id="5" name="Footer Placeholder 2">
            <a:extLst>
              <a:ext uri="{FF2B5EF4-FFF2-40B4-BE49-F238E27FC236}">
                <a16:creationId xmlns:a16="http://schemas.microsoft.com/office/drawing/2014/main" xmlns="" id="{53BEEE6A-F25D-45C6-880D-8EC9C4D3FD6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F225B91A-5F57-4765-810E-A0B99D59AB3A}"/>
              </a:ext>
            </a:extLst>
          </p:cNvPr>
          <p:cNvSpPr>
            <a:spLocks noGrp="1"/>
          </p:cNvSpPr>
          <p:nvPr>
            <p:ph type="sldNum" sz="quarter" idx="12"/>
          </p:nvPr>
        </p:nvSpPr>
        <p:spPr/>
        <p:txBody>
          <a:bodyPr/>
          <a:lstStyle>
            <a:lvl1pPr>
              <a:defRPr/>
            </a:lvl1pPr>
          </a:lstStyle>
          <a:p>
            <a:pPr>
              <a:defRPr/>
            </a:pPr>
            <a:fld id="{FBE7C64A-D9AA-4961-AD79-50CF4E2D3537}" type="slidenum">
              <a:rPr lang="en-US" altLang="en-US"/>
              <a:pPr>
                <a:defRPr/>
              </a:pPr>
              <a:t>‹#›</a:t>
            </a:fld>
            <a:endParaRPr lang="en-US" altLang="en-US"/>
          </a:p>
        </p:txBody>
      </p:sp>
    </p:spTree>
    <p:extLst>
      <p:ext uri="{BB962C8B-B14F-4D97-AF65-F5344CB8AC3E}">
        <p14:creationId xmlns:p14="http://schemas.microsoft.com/office/powerpoint/2010/main" xmlns="" val="2652498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485901"/>
            <a:ext cx="7772400" cy="1021556"/>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a:t>Click to edit Master title style</a:t>
            </a:r>
          </a:p>
        </p:txBody>
      </p:sp>
      <p:sp>
        <p:nvSpPr>
          <p:cNvPr id="3" name="Text Placeholder 2"/>
          <p:cNvSpPr>
            <a:spLocks noGrp="1"/>
          </p:cNvSpPr>
          <p:nvPr>
            <p:ph type="body" idx="1"/>
          </p:nvPr>
        </p:nvSpPr>
        <p:spPr>
          <a:xfrm>
            <a:off x="722313" y="2525316"/>
            <a:ext cx="7772400" cy="1132284"/>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13">
            <a:extLst>
              <a:ext uri="{FF2B5EF4-FFF2-40B4-BE49-F238E27FC236}">
                <a16:creationId xmlns:a16="http://schemas.microsoft.com/office/drawing/2014/main" xmlns="" id="{BBD32813-DD86-4DBE-83EA-7C505EC45421}"/>
              </a:ext>
            </a:extLst>
          </p:cNvPr>
          <p:cNvSpPr>
            <a:spLocks noGrp="1"/>
          </p:cNvSpPr>
          <p:nvPr>
            <p:ph type="dt" sz="half" idx="10"/>
          </p:nvPr>
        </p:nvSpPr>
        <p:spPr/>
        <p:txBody>
          <a:bodyPr/>
          <a:lstStyle>
            <a:lvl1pPr>
              <a:defRPr/>
            </a:lvl1pPr>
          </a:lstStyle>
          <a:p>
            <a:pPr>
              <a:defRPr/>
            </a:pPr>
            <a:fld id="{59695478-9F22-4CBF-99B8-CA75542636F1}" type="datetime1">
              <a:rPr lang="en-US"/>
              <a:pPr>
                <a:defRPr/>
              </a:pPr>
              <a:t>09.08.22</a:t>
            </a:fld>
            <a:endParaRPr lang="en-US"/>
          </a:p>
        </p:txBody>
      </p:sp>
      <p:sp>
        <p:nvSpPr>
          <p:cNvPr id="5" name="Footer Placeholder 2">
            <a:extLst>
              <a:ext uri="{FF2B5EF4-FFF2-40B4-BE49-F238E27FC236}">
                <a16:creationId xmlns:a16="http://schemas.microsoft.com/office/drawing/2014/main" xmlns="" id="{8C109524-85B4-4B6E-9466-65C7D98B332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745CB75F-98AB-4E71-9C73-691A0153FFD7}"/>
              </a:ext>
            </a:extLst>
          </p:cNvPr>
          <p:cNvSpPr>
            <a:spLocks noGrp="1"/>
          </p:cNvSpPr>
          <p:nvPr>
            <p:ph type="sldNum" sz="quarter" idx="12"/>
          </p:nvPr>
        </p:nvSpPr>
        <p:spPr/>
        <p:txBody>
          <a:bodyPr/>
          <a:lstStyle>
            <a:lvl1pPr>
              <a:defRPr/>
            </a:lvl1pPr>
          </a:lstStyle>
          <a:p>
            <a:pPr>
              <a:defRPr/>
            </a:pPr>
            <a:fld id="{8DC8CA44-B1C2-40DA-99E6-8FAE7E27C911}" type="slidenum">
              <a:rPr lang="en-US" altLang="en-US"/>
              <a:pPr>
                <a:defRPr/>
              </a:pPr>
              <a:t>‹#›</a:t>
            </a:fld>
            <a:endParaRPr lang="en-US" altLang="en-US"/>
          </a:p>
        </p:txBody>
      </p:sp>
    </p:spTree>
    <p:extLst>
      <p:ext uri="{BB962C8B-B14F-4D97-AF65-F5344CB8AC3E}">
        <p14:creationId xmlns:p14="http://schemas.microsoft.com/office/powerpoint/2010/main" xmlns="" val="418536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87069"/>
            <a:ext cx="4038600" cy="3394472"/>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87069"/>
            <a:ext cx="4038600" cy="3394472"/>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xmlns="" id="{F6754F6C-A6DC-426B-BE16-031E43D9068E}"/>
              </a:ext>
            </a:extLst>
          </p:cNvPr>
          <p:cNvSpPr>
            <a:spLocks noGrp="1"/>
          </p:cNvSpPr>
          <p:nvPr>
            <p:ph type="dt" sz="half" idx="10"/>
          </p:nvPr>
        </p:nvSpPr>
        <p:spPr/>
        <p:txBody>
          <a:bodyPr/>
          <a:lstStyle>
            <a:lvl1pPr>
              <a:defRPr/>
            </a:lvl1pPr>
          </a:lstStyle>
          <a:p>
            <a:pPr>
              <a:defRPr/>
            </a:pPr>
            <a:fld id="{88EBA3E2-9598-448E-B633-A4C4A0223C6B}" type="datetime1">
              <a:rPr lang="en-US"/>
              <a:pPr>
                <a:defRPr/>
              </a:pPr>
              <a:t>09.08.22</a:t>
            </a:fld>
            <a:endParaRPr lang="en-US"/>
          </a:p>
        </p:txBody>
      </p:sp>
      <p:sp>
        <p:nvSpPr>
          <p:cNvPr id="6" name="Footer Placeholder 2">
            <a:extLst>
              <a:ext uri="{FF2B5EF4-FFF2-40B4-BE49-F238E27FC236}">
                <a16:creationId xmlns:a16="http://schemas.microsoft.com/office/drawing/2014/main" xmlns="" id="{0D772E40-93A7-4326-850C-AB3DD5EC3D3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xmlns="" id="{34699A97-231E-4EDF-9B9E-1F6D5A26DDE0}"/>
              </a:ext>
            </a:extLst>
          </p:cNvPr>
          <p:cNvSpPr>
            <a:spLocks noGrp="1"/>
          </p:cNvSpPr>
          <p:nvPr>
            <p:ph type="sldNum" sz="quarter" idx="12"/>
          </p:nvPr>
        </p:nvSpPr>
        <p:spPr/>
        <p:txBody>
          <a:bodyPr/>
          <a:lstStyle>
            <a:lvl1pPr>
              <a:defRPr/>
            </a:lvl1pPr>
          </a:lstStyle>
          <a:p>
            <a:pPr>
              <a:defRPr/>
            </a:pPr>
            <a:fld id="{BE8AE994-699F-4973-8EA4-212E0932AFF0}" type="slidenum">
              <a:rPr lang="en-US" altLang="en-US"/>
              <a:pPr>
                <a:defRPr/>
              </a:pPr>
              <a:t>‹#›</a:t>
            </a:fld>
            <a:endParaRPr lang="en-US" altLang="en-US"/>
          </a:p>
        </p:txBody>
      </p:sp>
    </p:spTree>
    <p:extLst>
      <p:ext uri="{BB962C8B-B14F-4D97-AF65-F5344CB8AC3E}">
        <p14:creationId xmlns:p14="http://schemas.microsoft.com/office/powerpoint/2010/main" xmlns="" val="2337083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857250"/>
            <a:ext cx="8382000" cy="802386"/>
          </a:xfrm>
        </p:spPr>
        <p:txBody>
          <a:bodyPr/>
          <a:lstStyle>
            <a:lvl1pPr>
              <a:defRPr sz="4000" b="0" i="0" cap="none" baseline="0"/>
            </a:lvl1pPr>
          </a:lstStyle>
          <a:p>
            <a:r>
              <a:rPr lang="en-US"/>
              <a:t>Click to edit Master title style</a:t>
            </a:r>
          </a:p>
        </p:txBody>
      </p:sp>
      <p:sp>
        <p:nvSpPr>
          <p:cNvPr id="3" name="Text Placeholder 2"/>
          <p:cNvSpPr>
            <a:spLocks noGrp="1"/>
          </p:cNvSpPr>
          <p:nvPr>
            <p:ph type="body" idx="1"/>
          </p:nvPr>
        </p:nvSpPr>
        <p:spPr>
          <a:xfrm>
            <a:off x="381000" y="1683728"/>
            <a:ext cx="4041648" cy="3429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21226" y="1683728"/>
            <a:ext cx="4041775" cy="3429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381000" y="2031389"/>
            <a:ext cx="4041648" cy="291465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718305" y="2031389"/>
            <a:ext cx="4041775" cy="291465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5">
            <a:extLst>
              <a:ext uri="{FF2B5EF4-FFF2-40B4-BE49-F238E27FC236}">
                <a16:creationId xmlns:a16="http://schemas.microsoft.com/office/drawing/2014/main" xmlns="" id="{E06EF4FE-F473-48D3-B3DB-423B50911F9E}"/>
              </a:ext>
            </a:extLst>
          </p:cNvPr>
          <p:cNvSpPr>
            <a:spLocks noGrp="1"/>
          </p:cNvSpPr>
          <p:nvPr>
            <p:ph type="dt" sz="half" idx="10"/>
          </p:nvPr>
        </p:nvSpPr>
        <p:spPr/>
        <p:txBody>
          <a:bodyPr rtlCol="0"/>
          <a:lstStyle>
            <a:lvl1pPr>
              <a:defRPr/>
            </a:lvl1pPr>
          </a:lstStyle>
          <a:p>
            <a:pPr>
              <a:defRPr/>
            </a:pPr>
            <a:fld id="{83BAD9F1-0869-4B08-A656-0ECB3F451DD0}" type="datetime1">
              <a:rPr lang="en-US"/>
              <a:pPr>
                <a:defRPr/>
              </a:pPr>
              <a:t>09.08.22</a:t>
            </a:fld>
            <a:endParaRPr lang="en-US"/>
          </a:p>
        </p:txBody>
      </p:sp>
      <p:sp>
        <p:nvSpPr>
          <p:cNvPr id="8" name="Slide Number Placeholder 26">
            <a:extLst>
              <a:ext uri="{FF2B5EF4-FFF2-40B4-BE49-F238E27FC236}">
                <a16:creationId xmlns:a16="http://schemas.microsoft.com/office/drawing/2014/main" xmlns="" id="{7624BB83-B58C-440E-B061-558BC581DFB8}"/>
              </a:ext>
            </a:extLst>
          </p:cNvPr>
          <p:cNvSpPr>
            <a:spLocks noGrp="1"/>
          </p:cNvSpPr>
          <p:nvPr>
            <p:ph type="sldNum" sz="quarter" idx="11"/>
          </p:nvPr>
        </p:nvSpPr>
        <p:spPr/>
        <p:txBody>
          <a:bodyPr/>
          <a:lstStyle>
            <a:lvl1pPr>
              <a:defRPr smtClean="0"/>
            </a:lvl1pPr>
          </a:lstStyle>
          <a:p>
            <a:pPr>
              <a:defRPr/>
            </a:pPr>
            <a:fld id="{4EB46C52-A7AB-40E4-9622-4DE8970FDFC1}" type="slidenum">
              <a:rPr lang="en-US" altLang="en-US"/>
              <a:pPr>
                <a:defRPr/>
              </a:pPr>
              <a:t>‹#›</a:t>
            </a:fld>
            <a:endParaRPr lang="en-US" altLang="en-US"/>
          </a:p>
        </p:txBody>
      </p:sp>
      <p:sp>
        <p:nvSpPr>
          <p:cNvPr id="9" name="Footer Placeholder 27">
            <a:extLst>
              <a:ext uri="{FF2B5EF4-FFF2-40B4-BE49-F238E27FC236}">
                <a16:creationId xmlns:a16="http://schemas.microsoft.com/office/drawing/2014/main" xmlns="" id="{8752B85E-F475-438A-B7FB-4702B20E6DEF}"/>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xmlns="" val="1605911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857250"/>
            <a:ext cx="8229600" cy="802386"/>
          </a:xfrm>
        </p:spPr>
        <p:txBody>
          <a:bodyPr/>
          <a:lstStyle>
            <a:lvl1pPr>
              <a:defRPr sz="4000">
                <a:solidFill>
                  <a:schemeClr val="tx2"/>
                </a:solidFill>
              </a:defRPr>
            </a:lvl1pPr>
          </a:lstStyle>
          <a:p>
            <a:r>
              <a:rPr lang="en-US"/>
              <a:t>Click to edit Master title style</a:t>
            </a:r>
          </a:p>
        </p:txBody>
      </p:sp>
      <p:sp>
        <p:nvSpPr>
          <p:cNvPr id="3" name="Date Placeholder 2">
            <a:extLst>
              <a:ext uri="{FF2B5EF4-FFF2-40B4-BE49-F238E27FC236}">
                <a16:creationId xmlns:a16="http://schemas.microsoft.com/office/drawing/2014/main" xmlns="" id="{1ABC8C6A-DF99-4E1D-A865-6A50A22961EC}"/>
              </a:ext>
            </a:extLst>
          </p:cNvPr>
          <p:cNvSpPr>
            <a:spLocks noGrp="1"/>
          </p:cNvSpPr>
          <p:nvPr>
            <p:ph type="dt" sz="half" idx="10"/>
          </p:nvPr>
        </p:nvSpPr>
        <p:spPr>
          <a:xfrm>
            <a:off x="6583363" y="458788"/>
            <a:ext cx="957262" cy="342900"/>
          </a:xfrm>
        </p:spPr>
        <p:txBody>
          <a:bodyPr/>
          <a:lstStyle>
            <a:lvl1pPr>
              <a:defRPr/>
            </a:lvl1pPr>
          </a:lstStyle>
          <a:p>
            <a:pPr>
              <a:defRPr/>
            </a:pPr>
            <a:fld id="{5471D310-4E4E-4D07-86E0-F4E189ADF821}" type="datetime1">
              <a:rPr lang="en-US"/>
              <a:pPr>
                <a:defRPr/>
              </a:pPr>
              <a:t>09.08.22</a:t>
            </a:fld>
            <a:endParaRPr lang="en-US"/>
          </a:p>
        </p:txBody>
      </p:sp>
      <p:sp>
        <p:nvSpPr>
          <p:cNvPr id="4" name="Footer Placeholder 3">
            <a:extLst>
              <a:ext uri="{FF2B5EF4-FFF2-40B4-BE49-F238E27FC236}">
                <a16:creationId xmlns:a16="http://schemas.microsoft.com/office/drawing/2014/main" xmlns="" id="{9AF3078E-C45F-4F96-A294-30CF0A13DA7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xmlns="" id="{42F7752E-4502-487F-B19C-02A93E88698B}"/>
              </a:ext>
            </a:extLst>
          </p:cNvPr>
          <p:cNvSpPr>
            <a:spLocks noGrp="1"/>
          </p:cNvSpPr>
          <p:nvPr>
            <p:ph type="sldNum" sz="quarter" idx="12"/>
          </p:nvPr>
        </p:nvSpPr>
        <p:spPr/>
        <p:txBody>
          <a:bodyPr/>
          <a:lstStyle>
            <a:lvl1pPr>
              <a:defRPr smtClean="0"/>
            </a:lvl1pPr>
          </a:lstStyle>
          <a:p>
            <a:pPr>
              <a:defRPr/>
            </a:pPr>
            <a:fld id="{BF187C9D-B0F5-409C-A5EB-5A380A28FF2B}" type="slidenum">
              <a:rPr lang="en-US" altLang="en-US"/>
              <a:pPr>
                <a:defRPr/>
              </a:pPr>
              <a:t>‹#›</a:t>
            </a:fld>
            <a:endParaRPr lang="en-US" altLang="en-US"/>
          </a:p>
        </p:txBody>
      </p:sp>
    </p:spTree>
    <p:extLst>
      <p:ext uri="{BB962C8B-B14F-4D97-AF65-F5344CB8AC3E}">
        <p14:creationId xmlns:p14="http://schemas.microsoft.com/office/powerpoint/2010/main" xmlns="" val="743820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xmlns="" id="{FD1E7C87-7E77-4E7A-A416-40D553F62FCC}"/>
              </a:ext>
            </a:extLst>
          </p:cNvPr>
          <p:cNvSpPr>
            <a:spLocks noGrp="1"/>
          </p:cNvSpPr>
          <p:nvPr>
            <p:ph type="dt" sz="half" idx="10"/>
          </p:nvPr>
        </p:nvSpPr>
        <p:spPr/>
        <p:txBody>
          <a:bodyPr/>
          <a:lstStyle>
            <a:lvl1pPr>
              <a:defRPr/>
            </a:lvl1pPr>
          </a:lstStyle>
          <a:p>
            <a:pPr>
              <a:defRPr/>
            </a:pPr>
            <a:fld id="{276471E7-422C-4346-93D8-5CB39927D803}" type="datetime1">
              <a:rPr lang="en-US"/>
              <a:pPr>
                <a:defRPr/>
              </a:pPr>
              <a:t>09.08.22</a:t>
            </a:fld>
            <a:endParaRPr lang="en-US"/>
          </a:p>
        </p:txBody>
      </p:sp>
      <p:sp>
        <p:nvSpPr>
          <p:cNvPr id="3" name="Footer Placeholder 2">
            <a:extLst>
              <a:ext uri="{FF2B5EF4-FFF2-40B4-BE49-F238E27FC236}">
                <a16:creationId xmlns:a16="http://schemas.microsoft.com/office/drawing/2014/main" xmlns="" id="{0683BFC9-33E1-434E-8211-FBEF3C12CA1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22">
            <a:extLst>
              <a:ext uri="{FF2B5EF4-FFF2-40B4-BE49-F238E27FC236}">
                <a16:creationId xmlns:a16="http://schemas.microsoft.com/office/drawing/2014/main" xmlns="" id="{315F5EBD-A4AD-4705-9DDF-F52CF3910C8C}"/>
              </a:ext>
            </a:extLst>
          </p:cNvPr>
          <p:cNvSpPr>
            <a:spLocks noGrp="1"/>
          </p:cNvSpPr>
          <p:nvPr>
            <p:ph type="sldNum" sz="quarter" idx="12"/>
          </p:nvPr>
        </p:nvSpPr>
        <p:spPr/>
        <p:txBody>
          <a:bodyPr/>
          <a:lstStyle>
            <a:lvl1pPr>
              <a:defRPr/>
            </a:lvl1pPr>
          </a:lstStyle>
          <a:p>
            <a:pPr>
              <a:defRPr/>
            </a:pPr>
            <a:fld id="{3CDDB0D2-0EFB-4586-A31B-EBCA271EF55E}" type="slidenum">
              <a:rPr lang="en-US" altLang="en-US"/>
              <a:pPr>
                <a:defRPr/>
              </a:pPr>
              <a:t>‹#›</a:t>
            </a:fld>
            <a:endParaRPr lang="en-US" altLang="en-US"/>
          </a:p>
        </p:txBody>
      </p:sp>
    </p:spTree>
    <p:extLst>
      <p:ext uri="{BB962C8B-B14F-4D97-AF65-F5344CB8AC3E}">
        <p14:creationId xmlns:p14="http://schemas.microsoft.com/office/powerpoint/2010/main" xmlns="" val="1187221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826477"/>
            <a:ext cx="3383280" cy="658368"/>
          </a:xfrm>
        </p:spPr>
        <p:txBody>
          <a:bodyPr anchor="b"/>
          <a:lstStyle>
            <a:lvl1pPr algn="l">
              <a:buNone/>
              <a:defRPr sz="1800" b="1"/>
            </a:lvl1pPr>
          </a:lstStyle>
          <a:p>
            <a:r>
              <a:rPr lang="en-US"/>
              <a:t>Click to edit Master title style</a:t>
            </a:r>
          </a:p>
        </p:txBody>
      </p:sp>
      <p:sp>
        <p:nvSpPr>
          <p:cNvPr id="3" name="Text Placeholder 2"/>
          <p:cNvSpPr>
            <a:spLocks noGrp="1"/>
          </p:cNvSpPr>
          <p:nvPr>
            <p:ph type="body" idx="2"/>
          </p:nvPr>
        </p:nvSpPr>
        <p:spPr>
          <a:xfrm>
            <a:off x="5353496" y="1508045"/>
            <a:ext cx="3383280" cy="346329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152400" y="582215"/>
            <a:ext cx="5102352" cy="438912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xmlns="" id="{B4936BDA-1B32-4524-BB8E-0A65333B28FF}"/>
              </a:ext>
            </a:extLst>
          </p:cNvPr>
          <p:cNvSpPr>
            <a:spLocks noGrp="1"/>
          </p:cNvSpPr>
          <p:nvPr>
            <p:ph type="dt" sz="half" idx="10"/>
          </p:nvPr>
        </p:nvSpPr>
        <p:spPr/>
        <p:txBody>
          <a:bodyPr/>
          <a:lstStyle>
            <a:lvl1pPr>
              <a:defRPr/>
            </a:lvl1pPr>
          </a:lstStyle>
          <a:p>
            <a:pPr>
              <a:defRPr/>
            </a:pPr>
            <a:fld id="{998C7AB0-3B95-4E8A-B5E6-12D238C4001E}" type="datetime1">
              <a:rPr lang="en-US"/>
              <a:pPr>
                <a:defRPr/>
              </a:pPr>
              <a:t>09.08.22</a:t>
            </a:fld>
            <a:endParaRPr lang="en-US"/>
          </a:p>
        </p:txBody>
      </p:sp>
      <p:sp>
        <p:nvSpPr>
          <p:cNvPr id="6" name="Footer Placeholder 2">
            <a:extLst>
              <a:ext uri="{FF2B5EF4-FFF2-40B4-BE49-F238E27FC236}">
                <a16:creationId xmlns:a16="http://schemas.microsoft.com/office/drawing/2014/main" xmlns="" id="{7272A67A-65AC-48EE-BC0F-19ABEB310C1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xmlns="" id="{D015B19A-37E8-4C5D-87D3-C36119F055D2}"/>
              </a:ext>
            </a:extLst>
          </p:cNvPr>
          <p:cNvSpPr>
            <a:spLocks noGrp="1"/>
          </p:cNvSpPr>
          <p:nvPr>
            <p:ph type="sldNum" sz="quarter" idx="12"/>
          </p:nvPr>
        </p:nvSpPr>
        <p:spPr/>
        <p:txBody>
          <a:bodyPr/>
          <a:lstStyle>
            <a:lvl1pPr>
              <a:defRPr/>
            </a:lvl1pPr>
          </a:lstStyle>
          <a:p>
            <a:pPr>
              <a:defRPr/>
            </a:pPr>
            <a:fld id="{BEE43AE1-0385-4E04-AB1C-BF1E643A2C5A}" type="slidenum">
              <a:rPr lang="en-US" altLang="en-US"/>
              <a:pPr>
                <a:defRPr/>
              </a:pPr>
              <a:t>‹#›</a:t>
            </a:fld>
            <a:endParaRPr lang="en-US" altLang="en-US"/>
          </a:p>
        </p:txBody>
      </p:sp>
    </p:spTree>
    <p:extLst>
      <p:ext uri="{BB962C8B-B14F-4D97-AF65-F5344CB8AC3E}">
        <p14:creationId xmlns:p14="http://schemas.microsoft.com/office/powerpoint/2010/main" xmlns="" val="729941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5" y="831870"/>
            <a:ext cx="586803" cy="3511228"/>
          </a:xfrm>
        </p:spPr>
        <p:txBody>
          <a:bodyPr vert="vert270" lIns="45720" tIns="0" rIns="45720" anchor="t"/>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403671" y="857250"/>
            <a:ext cx="4572000" cy="3429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a:t>Click icon to add picture</a:t>
            </a:r>
          </a:p>
        </p:txBody>
      </p:sp>
      <p:sp>
        <p:nvSpPr>
          <p:cNvPr id="4" name="Text Placeholder 3"/>
          <p:cNvSpPr>
            <a:spLocks noGrp="1"/>
          </p:cNvSpPr>
          <p:nvPr>
            <p:ph type="body" sz="half" idx="2"/>
          </p:nvPr>
        </p:nvSpPr>
        <p:spPr>
          <a:xfrm>
            <a:off x="6088443" y="2455731"/>
            <a:ext cx="2590800" cy="1887367"/>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5" name="Date Placeholder 13">
            <a:extLst>
              <a:ext uri="{FF2B5EF4-FFF2-40B4-BE49-F238E27FC236}">
                <a16:creationId xmlns:a16="http://schemas.microsoft.com/office/drawing/2014/main" xmlns="" id="{CC7600B6-ACBD-4066-8F0E-DD49A4100E03}"/>
              </a:ext>
            </a:extLst>
          </p:cNvPr>
          <p:cNvSpPr>
            <a:spLocks noGrp="1"/>
          </p:cNvSpPr>
          <p:nvPr>
            <p:ph type="dt" sz="half" idx="10"/>
          </p:nvPr>
        </p:nvSpPr>
        <p:spPr/>
        <p:txBody>
          <a:bodyPr/>
          <a:lstStyle>
            <a:lvl1pPr>
              <a:defRPr/>
            </a:lvl1pPr>
          </a:lstStyle>
          <a:p>
            <a:pPr>
              <a:defRPr/>
            </a:pPr>
            <a:fld id="{C570F6F1-762E-40BE-A98C-3BE1245E4E63}" type="datetime1">
              <a:rPr lang="en-US"/>
              <a:pPr>
                <a:defRPr/>
              </a:pPr>
              <a:t>09.08.22</a:t>
            </a:fld>
            <a:endParaRPr lang="en-US"/>
          </a:p>
        </p:txBody>
      </p:sp>
      <p:sp>
        <p:nvSpPr>
          <p:cNvPr id="6" name="Footer Placeholder 2">
            <a:extLst>
              <a:ext uri="{FF2B5EF4-FFF2-40B4-BE49-F238E27FC236}">
                <a16:creationId xmlns:a16="http://schemas.microsoft.com/office/drawing/2014/main" xmlns="" id="{34C30B2E-337A-4ED7-920E-4EF1E178C15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xmlns="" id="{256BAF0F-AA20-4510-A8AB-AF946F36DECC}"/>
              </a:ext>
            </a:extLst>
          </p:cNvPr>
          <p:cNvSpPr>
            <a:spLocks noGrp="1"/>
          </p:cNvSpPr>
          <p:nvPr>
            <p:ph type="sldNum" sz="quarter" idx="12"/>
          </p:nvPr>
        </p:nvSpPr>
        <p:spPr/>
        <p:txBody>
          <a:bodyPr/>
          <a:lstStyle>
            <a:lvl1pPr>
              <a:defRPr/>
            </a:lvl1pPr>
          </a:lstStyle>
          <a:p>
            <a:pPr>
              <a:defRPr/>
            </a:pPr>
            <a:fld id="{33502A36-05A5-4AB6-92FB-38D854FBC8C5}" type="slidenum">
              <a:rPr lang="en-US" altLang="en-US"/>
              <a:pPr>
                <a:defRPr/>
              </a:pPr>
              <a:t>‹#›</a:t>
            </a:fld>
            <a:endParaRPr lang="en-US" altLang="en-US"/>
          </a:p>
        </p:txBody>
      </p:sp>
    </p:spTree>
    <p:extLst>
      <p:ext uri="{BB962C8B-B14F-4D97-AF65-F5344CB8AC3E}">
        <p14:creationId xmlns:p14="http://schemas.microsoft.com/office/powerpoint/2010/main" xmlns="" val="2745983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189D071C-2A4D-4441-9DD9-1125C9557560}"/>
              </a:ext>
            </a:extLst>
          </p:cNvPr>
          <p:cNvSpPr>
            <a:spLocks noGrp="1"/>
          </p:cNvSpPr>
          <p:nvPr>
            <p:ph type="dt" sz="half" idx="10"/>
          </p:nvPr>
        </p:nvSpPr>
        <p:spPr/>
        <p:txBody>
          <a:bodyPr/>
          <a:lstStyle>
            <a:lvl1pPr>
              <a:defRPr/>
            </a:lvl1pPr>
          </a:lstStyle>
          <a:p>
            <a:pPr>
              <a:defRPr/>
            </a:pPr>
            <a:fld id="{B368C646-5962-433C-98B1-5DB326C3F2C2}" type="datetime1">
              <a:rPr lang="en-US"/>
              <a:pPr>
                <a:defRPr/>
              </a:pPr>
              <a:t>09.08.22</a:t>
            </a:fld>
            <a:endParaRPr lang="en-US"/>
          </a:p>
        </p:txBody>
      </p:sp>
      <p:sp>
        <p:nvSpPr>
          <p:cNvPr id="5" name="Footer Placeholder 2">
            <a:extLst>
              <a:ext uri="{FF2B5EF4-FFF2-40B4-BE49-F238E27FC236}">
                <a16:creationId xmlns:a16="http://schemas.microsoft.com/office/drawing/2014/main" xmlns="" id="{3C17FA04-708C-40DC-9494-D7E61048B0D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E939B97F-9F8E-491D-80DD-235FA85681B4}"/>
              </a:ext>
            </a:extLst>
          </p:cNvPr>
          <p:cNvSpPr>
            <a:spLocks noGrp="1"/>
          </p:cNvSpPr>
          <p:nvPr>
            <p:ph type="sldNum" sz="quarter" idx="12"/>
          </p:nvPr>
        </p:nvSpPr>
        <p:spPr/>
        <p:txBody>
          <a:bodyPr/>
          <a:lstStyle>
            <a:lvl1pPr>
              <a:defRPr/>
            </a:lvl1pPr>
          </a:lstStyle>
          <a:p>
            <a:pPr>
              <a:defRPr/>
            </a:pPr>
            <a:fld id="{57F5997A-175F-40DA-98CB-54F945108991}" type="slidenum">
              <a:rPr lang="en-US" altLang="en-US"/>
              <a:pPr>
                <a:defRPr/>
              </a:pPr>
              <a:t>‹#›</a:t>
            </a:fld>
            <a:endParaRPr lang="en-US" altLang="en-US"/>
          </a:p>
        </p:txBody>
      </p:sp>
    </p:spTree>
    <p:extLst>
      <p:ext uri="{BB962C8B-B14F-4D97-AF65-F5344CB8AC3E}">
        <p14:creationId xmlns:p14="http://schemas.microsoft.com/office/powerpoint/2010/main" xmlns="" val="3746186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857250"/>
            <a:ext cx="1905000" cy="4114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857250"/>
            <a:ext cx="6248400" cy="4114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F28632B8-0FF9-4106-B1F2-1894EA484CFD}"/>
              </a:ext>
            </a:extLst>
          </p:cNvPr>
          <p:cNvSpPr>
            <a:spLocks noGrp="1"/>
          </p:cNvSpPr>
          <p:nvPr>
            <p:ph type="dt" sz="half" idx="10"/>
          </p:nvPr>
        </p:nvSpPr>
        <p:spPr/>
        <p:txBody>
          <a:bodyPr/>
          <a:lstStyle>
            <a:lvl1pPr>
              <a:defRPr/>
            </a:lvl1pPr>
          </a:lstStyle>
          <a:p>
            <a:pPr>
              <a:defRPr/>
            </a:pPr>
            <a:fld id="{47281237-0A68-4992-9AD6-891546F8EFF9}" type="datetime1">
              <a:rPr lang="en-US"/>
              <a:pPr>
                <a:defRPr/>
              </a:pPr>
              <a:t>09.08.22</a:t>
            </a:fld>
            <a:endParaRPr lang="en-US"/>
          </a:p>
        </p:txBody>
      </p:sp>
      <p:sp>
        <p:nvSpPr>
          <p:cNvPr id="5" name="Footer Placeholder 2">
            <a:extLst>
              <a:ext uri="{FF2B5EF4-FFF2-40B4-BE49-F238E27FC236}">
                <a16:creationId xmlns:a16="http://schemas.microsoft.com/office/drawing/2014/main" xmlns="" id="{BF142693-877B-4FA0-B6DD-F6943C49BE7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1D84A8FD-5EAB-4B89-ADE6-4CC5B97ADAF7}"/>
              </a:ext>
            </a:extLst>
          </p:cNvPr>
          <p:cNvSpPr>
            <a:spLocks noGrp="1"/>
          </p:cNvSpPr>
          <p:nvPr>
            <p:ph type="sldNum" sz="quarter" idx="12"/>
          </p:nvPr>
        </p:nvSpPr>
        <p:spPr/>
        <p:txBody>
          <a:bodyPr/>
          <a:lstStyle>
            <a:lvl1pPr>
              <a:defRPr/>
            </a:lvl1pPr>
          </a:lstStyle>
          <a:p>
            <a:pPr>
              <a:defRPr/>
            </a:pPr>
            <a:fld id="{995BDF8A-6674-4511-93D9-FF3F57442593}" type="slidenum">
              <a:rPr lang="en-US" altLang="en-US"/>
              <a:pPr>
                <a:defRPr/>
              </a:pPr>
              <a:t>‹#›</a:t>
            </a:fld>
            <a:endParaRPr lang="en-US" altLang="en-US"/>
          </a:p>
        </p:txBody>
      </p:sp>
    </p:spTree>
    <p:extLst>
      <p:ext uri="{BB962C8B-B14F-4D97-AF65-F5344CB8AC3E}">
        <p14:creationId xmlns:p14="http://schemas.microsoft.com/office/powerpoint/2010/main" xmlns="" val="1196307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defRPr>
            </a:lvl1pPr>
          </a:lstStyle>
          <a:p>
            <a:r>
              <a:rPr lang="en-US" altLang="ko-KR" dirty="0"/>
              <a:t> Click to edit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a:t>Click to edit Master text styles</a:t>
            </a:r>
          </a:p>
        </p:txBody>
      </p:sp>
    </p:spTree>
    <p:extLst>
      <p:ext uri="{BB962C8B-B14F-4D97-AF65-F5344CB8AC3E}">
        <p14:creationId xmlns="" xmlns:p14="http://schemas.microsoft.com/office/powerpoint/2010/main" val="1146943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defRPr>
            </a:lvl1pPr>
          </a:lstStyle>
          <a:p>
            <a:r>
              <a:rPr lang="en-US" altLang="ko-KR" dirty="0"/>
              <a:t> Click to edit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a:t>Click to edit Master text styles</a:t>
            </a:r>
          </a:p>
        </p:txBody>
      </p:sp>
    </p:spTree>
    <p:extLst>
      <p:ext uri="{BB962C8B-B14F-4D97-AF65-F5344CB8AC3E}">
        <p14:creationId xmlns:p14="http://schemas.microsoft.com/office/powerpoint/2010/main" xmlns="" val="1146943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37A8EA72-5F38-4406-BB38-798D4E49767B}"/>
              </a:ext>
            </a:extLst>
          </p:cNvPr>
          <p:cNvSpPr/>
          <p:nvPr/>
        </p:nvSpPr>
        <p:spPr>
          <a:xfrm>
            <a:off x="0" y="274638"/>
            <a:ext cx="9144000" cy="6350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9" name="Rectangle 28">
            <a:extLst>
              <a:ext uri="{FF2B5EF4-FFF2-40B4-BE49-F238E27FC236}">
                <a16:creationId xmlns:a16="http://schemas.microsoft.com/office/drawing/2014/main" xmlns="" id="{3C885DC1-B6BC-4540-BF4E-6B441F80A0B4}"/>
              </a:ext>
            </a:extLst>
          </p:cNvPr>
          <p:cNvSpPr/>
          <p:nvPr/>
        </p:nvSpPr>
        <p:spPr>
          <a:xfrm>
            <a:off x="0" y="0"/>
            <a:ext cx="9144000" cy="2333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0" name="Rectangle 29">
            <a:extLst>
              <a:ext uri="{FF2B5EF4-FFF2-40B4-BE49-F238E27FC236}">
                <a16:creationId xmlns:a16="http://schemas.microsoft.com/office/drawing/2014/main" xmlns="" id="{FA49D257-D171-40BE-9DC6-AE3BBDD91EA1}"/>
              </a:ext>
            </a:extLst>
          </p:cNvPr>
          <p:cNvSpPr/>
          <p:nvPr/>
        </p:nvSpPr>
        <p:spPr>
          <a:xfrm>
            <a:off x="0" y="231775"/>
            <a:ext cx="9144000" cy="68263"/>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1" name="Rectangle 30">
            <a:extLst>
              <a:ext uri="{FF2B5EF4-FFF2-40B4-BE49-F238E27FC236}">
                <a16:creationId xmlns:a16="http://schemas.microsoft.com/office/drawing/2014/main" xmlns="" id="{1C3AD927-8608-414E-96F8-1D34E54AA014}"/>
              </a:ext>
            </a:extLst>
          </p:cNvPr>
          <p:cNvSpPr/>
          <p:nvPr/>
        </p:nvSpPr>
        <p:spPr>
          <a:xfrm flipV="1">
            <a:off x="5410200" y="269875"/>
            <a:ext cx="3733800" cy="68263"/>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2" name="Rectangle 31">
            <a:extLst>
              <a:ext uri="{FF2B5EF4-FFF2-40B4-BE49-F238E27FC236}">
                <a16:creationId xmlns:a16="http://schemas.microsoft.com/office/drawing/2014/main" xmlns="" id="{31199B00-F630-4611-A478-93C480091000}"/>
              </a:ext>
            </a:extLst>
          </p:cNvPr>
          <p:cNvSpPr/>
          <p:nvPr/>
        </p:nvSpPr>
        <p:spPr>
          <a:xfrm flipV="1">
            <a:off x="5410200" y="330200"/>
            <a:ext cx="3733800" cy="13493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33" name="Rounded Rectangle 32">
            <a:extLst>
              <a:ext uri="{FF2B5EF4-FFF2-40B4-BE49-F238E27FC236}">
                <a16:creationId xmlns:a16="http://schemas.microsoft.com/office/drawing/2014/main" xmlns="" id="{CDFED09D-5185-494C-95A2-9422DE444635}"/>
              </a:ext>
            </a:extLst>
          </p:cNvPr>
          <p:cNvSpPr/>
          <p:nvPr/>
        </p:nvSpPr>
        <p:spPr bwMode="white">
          <a:xfrm>
            <a:off x="5407025" y="373063"/>
            <a:ext cx="3063875" cy="20637"/>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34" name="Rounded Rectangle 33">
            <a:extLst>
              <a:ext uri="{FF2B5EF4-FFF2-40B4-BE49-F238E27FC236}">
                <a16:creationId xmlns:a16="http://schemas.microsoft.com/office/drawing/2014/main" xmlns="" id="{8863702C-27A5-400A-A777-3DF6BE17E10E}"/>
              </a:ext>
            </a:extLst>
          </p:cNvPr>
          <p:cNvSpPr/>
          <p:nvPr/>
        </p:nvSpPr>
        <p:spPr bwMode="white">
          <a:xfrm>
            <a:off x="7373938" y="441325"/>
            <a:ext cx="1600200"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5" name="Rectangle 34">
            <a:extLst>
              <a:ext uri="{FF2B5EF4-FFF2-40B4-BE49-F238E27FC236}">
                <a16:creationId xmlns:a16="http://schemas.microsoft.com/office/drawing/2014/main" xmlns="" id="{9C361AD0-8678-48F4-A6EF-F463F12B9B67}"/>
              </a:ext>
            </a:extLst>
          </p:cNvPr>
          <p:cNvSpPr/>
          <p:nvPr/>
        </p:nvSpPr>
        <p:spPr bwMode="invGray">
          <a:xfrm>
            <a:off x="9085263" y="-1588"/>
            <a:ext cx="57150" cy="466726"/>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6" name="Rectangle 35">
            <a:extLst>
              <a:ext uri="{FF2B5EF4-FFF2-40B4-BE49-F238E27FC236}">
                <a16:creationId xmlns:a16="http://schemas.microsoft.com/office/drawing/2014/main" xmlns="" id="{BBF17D74-C23E-4BFF-852E-19E3C2D4F3B8}"/>
              </a:ext>
            </a:extLst>
          </p:cNvPr>
          <p:cNvSpPr/>
          <p:nvPr/>
        </p:nvSpPr>
        <p:spPr bwMode="invGray">
          <a:xfrm>
            <a:off x="9043988" y="-1588"/>
            <a:ext cx="28575" cy="466726"/>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7" name="Rectangle 36">
            <a:extLst>
              <a:ext uri="{FF2B5EF4-FFF2-40B4-BE49-F238E27FC236}">
                <a16:creationId xmlns:a16="http://schemas.microsoft.com/office/drawing/2014/main" xmlns="" id="{600B8BDB-940D-42C7-8D73-84E8E2BFB48B}"/>
              </a:ext>
            </a:extLst>
          </p:cNvPr>
          <p:cNvSpPr/>
          <p:nvPr/>
        </p:nvSpPr>
        <p:spPr bwMode="invGray">
          <a:xfrm>
            <a:off x="9024938" y="-1588"/>
            <a:ext cx="9525" cy="466726"/>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8" name="Rectangle 37">
            <a:extLst>
              <a:ext uri="{FF2B5EF4-FFF2-40B4-BE49-F238E27FC236}">
                <a16:creationId xmlns:a16="http://schemas.microsoft.com/office/drawing/2014/main" xmlns="" id="{D06D17F4-B229-4C5F-9F9F-06A1D88A4132}"/>
              </a:ext>
            </a:extLst>
          </p:cNvPr>
          <p:cNvSpPr/>
          <p:nvPr/>
        </p:nvSpPr>
        <p:spPr bwMode="invGray">
          <a:xfrm>
            <a:off x="8975725" y="-1588"/>
            <a:ext cx="26988" cy="466726"/>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9" name="Rectangle 38">
            <a:extLst>
              <a:ext uri="{FF2B5EF4-FFF2-40B4-BE49-F238E27FC236}">
                <a16:creationId xmlns:a16="http://schemas.microsoft.com/office/drawing/2014/main" xmlns="" id="{419E377D-4F7E-4950-BF05-54F168A4CD6A}"/>
              </a:ext>
            </a:extLst>
          </p:cNvPr>
          <p:cNvSpPr/>
          <p:nvPr/>
        </p:nvSpPr>
        <p:spPr bwMode="invGray">
          <a:xfrm>
            <a:off x="8915400" y="0"/>
            <a:ext cx="55563" cy="43973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0" name="Rectangle 39">
            <a:extLst>
              <a:ext uri="{FF2B5EF4-FFF2-40B4-BE49-F238E27FC236}">
                <a16:creationId xmlns:a16="http://schemas.microsoft.com/office/drawing/2014/main" xmlns="" id="{AEF99C18-5966-4783-AAA4-72BC25F67887}"/>
              </a:ext>
            </a:extLst>
          </p:cNvPr>
          <p:cNvSpPr/>
          <p:nvPr/>
        </p:nvSpPr>
        <p:spPr bwMode="invGray">
          <a:xfrm>
            <a:off x="8874125" y="0"/>
            <a:ext cx="7938" cy="43973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39" name="Title Placeholder 21">
            <a:extLst>
              <a:ext uri="{FF2B5EF4-FFF2-40B4-BE49-F238E27FC236}">
                <a16:creationId xmlns:a16="http://schemas.microsoft.com/office/drawing/2014/main" xmlns="" id="{8935BB03-88C3-40AF-9C35-62384E827D89}"/>
              </a:ext>
            </a:extLst>
          </p:cNvPr>
          <p:cNvSpPr>
            <a:spLocks noGrp="1"/>
          </p:cNvSpPr>
          <p:nvPr>
            <p:ph type="title"/>
          </p:nvPr>
        </p:nvSpPr>
        <p:spPr bwMode="auto">
          <a:xfrm>
            <a:off x="457200" y="857250"/>
            <a:ext cx="8229600" cy="800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40" name="Text Placeholder 12">
            <a:extLst>
              <a:ext uri="{FF2B5EF4-FFF2-40B4-BE49-F238E27FC236}">
                <a16:creationId xmlns:a16="http://schemas.microsoft.com/office/drawing/2014/main" xmlns="" id="{F6BE837B-9DBC-4D25-868C-2F8226B5512E}"/>
              </a:ext>
            </a:extLst>
          </p:cNvPr>
          <p:cNvSpPr>
            <a:spLocks noGrp="1"/>
          </p:cNvSpPr>
          <p:nvPr>
            <p:ph type="body" idx="1"/>
          </p:nvPr>
        </p:nvSpPr>
        <p:spPr bwMode="auto">
          <a:xfrm>
            <a:off x="457200" y="1687513"/>
            <a:ext cx="8229600" cy="3243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xmlns="" id="{D692787D-565D-4F2E-9277-592B36CE818E}"/>
              </a:ext>
            </a:extLst>
          </p:cNvPr>
          <p:cNvSpPr>
            <a:spLocks noGrp="1"/>
          </p:cNvSpPr>
          <p:nvPr>
            <p:ph type="dt" sz="half" idx="2"/>
          </p:nvPr>
        </p:nvSpPr>
        <p:spPr>
          <a:xfrm>
            <a:off x="6586538" y="458788"/>
            <a:ext cx="957262" cy="342900"/>
          </a:xfrm>
          <a:prstGeom prst="rect">
            <a:avLst/>
          </a:prstGeom>
        </p:spPr>
        <p:txBody>
          <a:bodyPr vert="horz"/>
          <a:lstStyle>
            <a:lvl1pPr algn="l" eaLnBrk="1" latinLnBrk="0" hangingPunct="1">
              <a:defRPr kumimoji="0" sz="800">
                <a:solidFill>
                  <a:schemeClr val="accent2"/>
                </a:solidFill>
                <a:latin typeface="Arial" charset="0"/>
              </a:defRPr>
            </a:lvl1pPr>
          </a:lstStyle>
          <a:p>
            <a:pPr>
              <a:defRPr/>
            </a:pPr>
            <a:fld id="{92F3D020-79DC-4338-9BE3-64E3C3D20ED0}" type="datetime1">
              <a:rPr lang="en-US"/>
              <a:pPr>
                <a:defRPr/>
              </a:pPr>
              <a:t>09.08.22</a:t>
            </a:fld>
            <a:endParaRPr lang="en-US"/>
          </a:p>
        </p:txBody>
      </p:sp>
      <p:sp>
        <p:nvSpPr>
          <p:cNvPr id="3" name="Footer Placeholder 2">
            <a:extLst>
              <a:ext uri="{FF2B5EF4-FFF2-40B4-BE49-F238E27FC236}">
                <a16:creationId xmlns:a16="http://schemas.microsoft.com/office/drawing/2014/main" xmlns="" id="{E7FD17DD-DBF0-4B31-9F2A-C21B9D363908}"/>
              </a:ext>
            </a:extLst>
          </p:cNvPr>
          <p:cNvSpPr>
            <a:spLocks noGrp="1"/>
          </p:cNvSpPr>
          <p:nvPr>
            <p:ph type="ftr" sz="quarter" idx="3"/>
          </p:nvPr>
        </p:nvSpPr>
        <p:spPr>
          <a:xfrm>
            <a:off x="5257800" y="458788"/>
            <a:ext cx="1325563" cy="342900"/>
          </a:xfrm>
          <a:prstGeom prst="rect">
            <a:avLst/>
          </a:prstGeom>
        </p:spPr>
        <p:txBody>
          <a:bodyPr vert="horz"/>
          <a:lstStyle>
            <a:lvl1pPr algn="r" eaLnBrk="1" latinLnBrk="0" hangingPunct="1">
              <a:defRPr kumimoji="0" sz="800">
                <a:solidFill>
                  <a:schemeClr val="accent2"/>
                </a:solidFill>
                <a:latin typeface="Arial" charset="0"/>
              </a:defRPr>
            </a:lvl1pPr>
          </a:lstStyle>
          <a:p>
            <a:pPr>
              <a:defRPr/>
            </a:pPr>
            <a:endParaRPr lang="en-US"/>
          </a:p>
        </p:txBody>
      </p:sp>
      <p:sp>
        <p:nvSpPr>
          <p:cNvPr id="23" name="Slide Number Placeholder 22">
            <a:extLst>
              <a:ext uri="{FF2B5EF4-FFF2-40B4-BE49-F238E27FC236}">
                <a16:creationId xmlns:a16="http://schemas.microsoft.com/office/drawing/2014/main" xmlns="" id="{DEBEF109-F2FF-4843-9C5F-89407A3FA966}"/>
              </a:ext>
            </a:extLst>
          </p:cNvPr>
          <p:cNvSpPr>
            <a:spLocks noGrp="1"/>
          </p:cNvSpPr>
          <p:nvPr>
            <p:ph type="sldNum" sz="quarter" idx="4"/>
          </p:nvPr>
        </p:nvSpPr>
        <p:spPr>
          <a:xfrm>
            <a:off x="8174038" y="1588"/>
            <a:ext cx="762000" cy="274637"/>
          </a:xfrm>
          <a:prstGeom prst="rect">
            <a:avLst/>
          </a:prstGeom>
        </p:spPr>
        <p:txBody>
          <a:bodyPr vert="horz" wrap="square" lIns="91440" tIns="45720" rIns="91440" bIns="45720" numCol="1" anchor="b" anchorCtr="0" compatLnSpc="1">
            <a:prstTxWarp prst="textNoShape">
              <a:avLst/>
            </a:prstTxWarp>
          </a:bodyPr>
          <a:lstStyle>
            <a:lvl1pPr algn="r" eaLnBrk="1" hangingPunct="1">
              <a:defRPr smtClean="0">
                <a:solidFill>
                  <a:srgbClr val="FFFFFF"/>
                </a:solidFill>
              </a:defRPr>
            </a:lvl1pPr>
          </a:lstStyle>
          <a:p>
            <a:pPr>
              <a:defRPr/>
            </a:pPr>
            <a:fld id="{0B47EDA9-04C1-44D7-9E01-DD546855479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7496" r:id="rId1"/>
    <p:sldLayoutId id="2147487488" r:id="rId2"/>
    <p:sldLayoutId id="2147487489" r:id="rId3"/>
    <p:sldLayoutId id="2147487490" r:id="rId4"/>
    <p:sldLayoutId id="2147487497" r:id="rId5"/>
    <p:sldLayoutId id="2147487498" r:id="rId6"/>
    <p:sldLayoutId id="2147487491" r:id="rId7"/>
    <p:sldLayoutId id="2147487492" r:id="rId8"/>
    <p:sldLayoutId id="2147487493" r:id="rId9"/>
    <p:sldLayoutId id="2147487494" r:id="rId10"/>
    <p:sldLayoutId id="2147487495" r:id="rId11"/>
    <p:sldLayoutId id="2147487499" r:id="rId12"/>
    <p:sldLayoutId id="2147487500" r:id="rId13"/>
  </p:sldLayoutIdLst>
  <p:hf sldNum="0" hdr="0" ftr="0" dt="0"/>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2.png"/><Relationship Id="rId2" Type="http://schemas.openxmlformats.org/officeDocument/2006/relationships/notesSlide" Target="../notesSlides/notesSlide5.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24" Type="http://schemas.openxmlformats.org/officeDocument/2006/relationships/image" Target="../media/image38.jpe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7.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2.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png"/><Relationship Id="rId7" Type="http://schemas.openxmlformats.org/officeDocument/2006/relationships/image" Target="../media/image5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2.png"/><Relationship Id="rId4" Type="http://schemas.openxmlformats.org/officeDocument/2006/relationships/image" Target="../media/image49.png"/><Relationship Id="rId9" Type="http://schemas.openxmlformats.org/officeDocument/2006/relationships/image" Target="../media/image54.jpe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60.png"/><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2.png"/><Relationship Id="rId2" Type="http://schemas.openxmlformats.org/officeDocument/2006/relationships/image" Target="../media/image61.jpeg"/><Relationship Id="rId1" Type="http://schemas.openxmlformats.org/officeDocument/2006/relationships/slideLayout" Target="../slideLayouts/slideLayout12.xml"/><Relationship Id="rId6"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7.png"/><Relationship Id="rId7" Type="http://schemas.openxmlformats.org/officeDocument/2006/relationships/image" Target="../media/image66.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10" Type="http://schemas.openxmlformats.org/officeDocument/2006/relationships/image" Target="../media/image2.png"/><Relationship Id="rId4" Type="http://schemas.openxmlformats.org/officeDocument/2006/relationships/image" Target="../media/image63.jpeg"/><Relationship Id="rId9" Type="http://schemas.openxmlformats.org/officeDocument/2006/relationships/image" Target="../media/image68.jpeg"/></Relationships>
</file>

<file path=ppt/slides/_rels/slide2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1.jpeg"/><Relationship Id="rId4" Type="http://schemas.openxmlformats.org/officeDocument/2006/relationships/image" Target="../media/image70.jpe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3.jpeg"/><Relationship Id="rId4" Type="http://schemas.openxmlformats.org/officeDocument/2006/relationships/image" Target="../media/image72.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5.png"/><Relationship Id="rId3" Type="http://schemas.openxmlformats.org/officeDocument/2006/relationships/image" Target="../media/image76.jpeg"/><Relationship Id="rId7" Type="http://schemas.openxmlformats.org/officeDocument/2006/relationships/image" Target="../media/image80.jpeg"/><Relationship Id="rId12" Type="http://schemas.openxmlformats.org/officeDocument/2006/relationships/image" Target="../media/image84.png"/><Relationship Id="rId2" Type="http://schemas.openxmlformats.org/officeDocument/2006/relationships/image" Target="../media/image75.jpeg"/><Relationship Id="rId16"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9.png"/><Relationship Id="rId11" Type="http://schemas.openxmlformats.org/officeDocument/2006/relationships/image" Target="../media/image83.png"/><Relationship Id="rId5" Type="http://schemas.openxmlformats.org/officeDocument/2006/relationships/image" Target="../media/image78.png"/><Relationship Id="rId15" Type="http://schemas.openxmlformats.org/officeDocument/2006/relationships/image" Target="../media/image87.png"/><Relationship Id="rId10" Type="http://schemas.openxmlformats.org/officeDocument/2006/relationships/image" Target="../media/image82.png"/><Relationship Id="rId4" Type="http://schemas.openxmlformats.org/officeDocument/2006/relationships/image" Target="../media/image77.png"/><Relationship Id="rId9" Type="http://schemas.openxmlformats.org/officeDocument/2006/relationships/image" Target="../media/image81.png"/><Relationship Id="rId14" Type="http://schemas.openxmlformats.org/officeDocument/2006/relationships/image" Target="../media/image86.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a:extLst>
              <a:ext uri="{FF2B5EF4-FFF2-40B4-BE49-F238E27FC236}">
                <a16:creationId xmlns:a16="http://schemas.microsoft.com/office/drawing/2014/main" xmlns="" id="{6E8D95C1-6C68-456A-A704-C83170E30C53}"/>
              </a:ext>
            </a:extLst>
          </p:cNvPr>
          <p:cNvSpPr txBox="1">
            <a:spLocks noChangeArrowheads="1"/>
          </p:cNvSpPr>
          <p:nvPr/>
        </p:nvSpPr>
        <p:spPr bwMode="auto">
          <a:xfrm>
            <a:off x="0" y="3512284"/>
            <a:ext cx="9144000" cy="1631216"/>
          </a:xfrm>
          <a:prstGeom prst="rect">
            <a:avLst/>
          </a:prstGeom>
          <a:solidFill>
            <a:srgbClr val="FFFFFF"/>
          </a:solidFill>
          <a:ln>
            <a:noFill/>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defRPr/>
            </a:pPr>
            <a:r>
              <a:rPr lang="en-US" altLang="en-US" sz="32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en-US" sz="4400" b="1" dirty="0" err="1">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Ruma</a:t>
            </a:r>
            <a:endParaRPr lang="sr-Cyrl-RS" altLang="en-US" sz="44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ctr">
              <a:defRPr/>
            </a:pPr>
            <a:r>
              <a:rPr lang="en-US" alt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Existing resources and investment potentials</a:t>
            </a:r>
            <a:endParaRPr lang="sr-Cyrl-RS" alt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ctr">
              <a:defRPr/>
            </a:pPr>
            <a:endParaRPr lang="en-US" altLang="en-US" sz="2800" b="1" dirty="0">
              <a:solidFill>
                <a:schemeClr val="accent6"/>
              </a:solidFill>
              <a:latin typeface="Hero" pitchFamily="50" charset="0"/>
            </a:endParaRPr>
          </a:p>
        </p:txBody>
      </p:sp>
      <p:pic>
        <p:nvPicPr>
          <p:cNvPr id="7171" name="Picture 9" descr="http://www.ruma.rs/portal2/jupgrade/images/Veliki%20grb%20Gif.gif">
            <a:extLst>
              <a:ext uri="{FF2B5EF4-FFF2-40B4-BE49-F238E27FC236}">
                <a16:creationId xmlns:a16="http://schemas.microsoft.com/office/drawing/2014/main" xmlns="" id="{8ACE68A4-4C80-4B02-BA0C-E11E7719C649}"/>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6681" y="1809750"/>
            <a:ext cx="7620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2" name="Picture 9" descr="http://www.ruma.rs/portal2/jupgrade/images/Veliki%20grb%20Gif.gif">
            <a:extLst>
              <a:ext uri="{FF2B5EF4-FFF2-40B4-BE49-F238E27FC236}">
                <a16:creationId xmlns:a16="http://schemas.microsoft.com/office/drawing/2014/main" xmlns="" id="{FDD38A00-60A0-46B1-8C1B-E9AF01130BB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05800" y="1885950"/>
            <a:ext cx="7620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3" name="Picture 2" descr="Rezultat slika za ruma slike grada">
            <a:extLst>
              <a:ext uri="{FF2B5EF4-FFF2-40B4-BE49-F238E27FC236}">
                <a16:creationId xmlns:a16="http://schemas.microsoft.com/office/drawing/2014/main" xmlns="" id="{0E6180A5-EB62-4BCC-B12D-7652E73CBAFE}"/>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6800" y="895350"/>
            <a:ext cx="356235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4" name="Picture 13" descr="Rezultat slika za Ð¸Ð½Ð²ÐµÑÑÐ¸ÑÐ¸Ð¾Ð½Ð¸ Ð¿Ð¾ÑÐµÐ½ÑÐ¸ÑÐ°Ð»Ð¸">
            <a:extLst>
              <a:ext uri="{FF2B5EF4-FFF2-40B4-BE49-F238E27FC236}">
                <a16:creationId xmlns:a16="http://schemas.microsoft.com/office/drawing/2014/main" xmlns="" id="{3DCDB305-A814-4861-96B8-7B03CF964523}"/>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24400" y="895350"/>
            <a:ext cx="34544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xmlns="" id="{746CA102-5272-457B-9B49-B0AD11BFFE70}"/>
              </a:ext>
            </a:extLst>
          </p:cNvPr>
          <p:cNvSpPr>
            <a:spLocks noChangeArrowheads="1"/>
          </p:cNvSpPr>
          <p:nvPr/>
        </p:nvSpPr>
        <p:spPr bwMode="auto">
          <a:xfrm>
            <a:off x="154112" y="391732"/>
            <a:ext cx="8804953" cy="3972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defRPr/>
            </a:pPr>
            <a:r>
              <a:rPr lang="sr-Latn-RS"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VISION OF THE MUNICIPALITY OF RUMA</a:t>
            </a:r>
            <a:r>
              <a:rPr lang="ru-RU"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20</a:t>
            </a:r>
            <a:r>
              <a:rPr lang="en-US"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3</a:t>
            </a:r>
            <a:r>
              <a:rPr lang="ru-RU"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0</a:t>
            </a:r>
          </a:p>
          <a:p>
            <a:endParaRPr lang="ru-RU" altLang="en-US" sz="1400" dirty="0">
              <a:solidFill>
                <a:srgbClr val="000000"/>
              </a:solidFill>
              <a:latin typeface="Times New Roman" pitchFamily="18" charset="0"/>
              <a:cs typeface="Times New Roman" pitchFamily="18" charset="0"/>
            </a:endParaRPr>
          </a:p>
          <a:p>
            <a:endParaRPr lang="sr-Latn-RS" sz="1400" dirty="0" smtClean="0">
              <a:latin typeface="Times New Roman" pitchFamily="18" charset="0"/>
              <a:cs typeface="Times New Roman" pitchFamily="18" charset="0"/>
            </a:endParaRPr>
          </a:p>
          <a:p>
            <a:r>
              <a:rPr lang="ru-RU" sz="1400" dirty="0" smtClean="0">
                <a:latin typeface="Times New Roman" pitchFamily="18" charset="0"/>
                <a:cs typeface="Times New Roman" pitchFamily="18" charset="0"/>
              </a:rPr>
              <a:t>Ruma is a</a:t>
            </a:r>
            <a:r>
              <a:rPr lang="en-US" sz="1400" dirty="0" smtClean="0">
                <a:latin typeface="Times New Roman" pitchFamily="18" charset="0"/>
                <a:cs typeface="Times New Roman" pitchFamily="18" charset="0"/>
              </a:rPr>
              <a:t> </a:t>
            </a:r>
            <a:r>
              <a:rPr lang="sr-Latn-RS" sz="1400" dirty="0" smtClean="0">
                <a:latin typeface="Times New Roman" pitchFamily="18" charset="0"/>
                <a:cs typeface="Times New Roman" pitchFamily="18" charset="0"/>
              </a:rPr>
              <a:t>well-</a:t>
            </a:r>
            <a:r>
              <a:rPr lang="en-US" sz="1400" dirty="0" smtClean="0">
                <a:latin typeface="Times New Roman" pitchFamily="18" charset="0"/>
                <a:cs typeface="Times New Roman" pitchFamily="18" charset="0"/>
              </a:rPr>
              <a:t>de</a:t>
            </a:r>
            <a:r>
              <a:rPr lang="sr-Latn-RS" sz="1400" dirty="0" smtClean="0">
                <a:latin typeface="Times New Roman" pitchFamily="18" charset="0"/>
                <a:cs typeface="Times New Roman" pitchFamily="18" charset="0"/>
              </a:rPr>
              <a:t>ve</a:t>
            </a:r>
            <a:r>
              <a:rPr lang="en-US" sz="1400" dirty="0" smtClean="0">
                <a:latin typeface="Times New Roman" pitchFamily="18" charset="0"/>
                <a:cs typeface="Times New Roman" pitchFamily="18" charset="0"/>
              </a:rPr>
              <a:t>l</a:t>
            </a:r>
            <a:r>
              <a:rPr lang="sr-Latn-RS" sz="1400" dirty="0" smtClean="0">
                <a:latin typeface="Times New Roman" pitchFamily="18" charset="0"/>
                <a:cs typeface="Times New Roman" pitchFamily="18" charset="0"/>
              </a:rPr>
              <a:t>o</a:t>
            </a:r>
            <a:r>
              <a:rPr lang="en-US" sz="1400" dirty="0" err="1" smtClean="0">
                <a:latin typeface="Times New Roman" pitchFamily="18" charset="0"/>
                <a:cs typeface="Times New Roman" pitchFamily="18" charset="0"/>
              </a:rPr>
              <a:t>ped</a:t>
            </a: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regional center of Srem</a:t>
            </a:r>
            <a:r>
              <a:rPr lang="sr-Latn-RS" sz="1400" b="1" dirty="0" smtClean="0">
                <a:latin typeface="Times New Roman" pitchFamily="18" charset="0"/>
                <a:cs typeface="Times New Roman" pitchFamily="18" charset="0"/>
              </a:rPr>
              <a:t> area</a:t>
            </a:r>
            <a:r>
              <a:rPr lang="en-US" sz="1400" b="1"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which in a sustainable </a:t>
            </a:r>
            <a:r>
              <a:rPr lang="en-US" sz="1400" dirty="0" err="1" smtClean="0">
                <a:latin typeface="Times New Roman" pitchFamily="18" charset="0"/>
                <a:cs typeface="Times New Roman" pitchFamily="18" charset="0"/>
              </a:rPr>
              <a:t>wa</a:t>
            </a:r>
            <a:r>
              <a:rPr lang="sr-Latn-RS" sz="1400" dirty="0" smtClean="0">
                <a:latin typeface="Times New Roman" pitchFamily="18" charset="0"/>
                <a:cs typeface="Times New Roman" pitchFamily="18" charset="0"/>
              </a:rPr>
              <a:t>y</a:t>
            </a:r>
            <a:r>
              <a:rPr lang="en-US" sz="1400" dirty="0" smtClean="0">
                <a:latin typeface="Times New Roman" pitchFamily="18" charset="0"/>
                <a:cs typeface="Times New Roman" pitchFamily="18" charset="0"/>
              </a:rPr>
              <a:t> uses the available re</a:t>
            </a:r>
            <a:r>
              <a:rPr lang="sr-Latn-RS" sz="1400" dirty="0" smtClean="0">
                <a:latin typeface="Times New Roman" pitchFamily="18" charset="0"/>
                <a:cs typeface="Times New Roman" pitchFamily="18" charset="0"/>
              </a:rPr>
              <a:t>s</a:t>
            </a:r>
            <a:r>
              <a:rPr lang="en-US" sz="1400" dirty="0" smtClean="0">
                <a:latin typeface="Times New Roman" pitchFamily="18" charset="0"/>
                <a:cs typeface="Times New Roman" pitchFamily="18" charset="0"/>
              </a:rPr>
              <a:t>our</a:t>
            </a:r>
            <a:r>
              <a:rPr lang="sr-Latn-RS" sz="1400" dirty="0" smtClean="0">
                <a:latin typeface="Times New Roman" pitchFamily="18" charset="0"/>
                <a:cs typeface="Times New Roman" pitchFamily="18" charset="0"/>
              </a:rPr>
              <a:t>c</a:t>
            </a:r>
            <a:r>
              <a:rPr lang="en-US" sz="1400" dirty="0" err="1" smtClean="0">
                <a:latin typeface="Times New Roman" pitchFamily="18" charset="0"/>
                <a:cs typeface="Times New Roman" pitchFamily="18" charset="0"/>
              </a:rPr>
              <a:t>es</a:t>
            </a:r>
            <a:r>
              <a:rPr lang="en-US" sz="1400" dirty="0" smtClean="0">
                <a:latin typeface="Times New Roman" pitchFamily="18" charset="0"/>
                <a:cs typeface="Times New Roman" pitchFamily="18" charset="0"/>
              </a:rPr>
              <a:t> to achieve economic development and create </a:t>
            </a:r>
            <a:r>
              <a:rPr lang="en-US" sz="1400" dirty="0" err="1" smtClean="0">
                <a:latin typeface="Times New Roman" pitchFamily="18" charset="0"/>
                <a:cs typeface="Times New Roman" pitchFamily="18" charset="0"/>
              </a:rPr>
              <a:t>favo</a:t>
            </a:r>
            <a:r>
              <a:rPr lang="sr-Latn-RS" sz="1400" dirty="0" smtClean="0">
                <a:latin typeface="Times New Roman" pitchFamily="18" charset="0"/>
                <a:cs typeface="Times New Roman" pitchFamily="18" charset="0"/>
              </a:rPr>
              <a:t>u</a:t>
            </a:r>
            <a:r>
              <a:rPr lang="en-US" sz="1400" dirty="0" err="1" smtClean="0">
                <a:latin typeface="Times New Roman" pitchFamily="18" charset="0"/>
                <a:cs typeface="Times New Roman" pitchFamily="18" charset="0"/>
              </a:rPr>
              <a:t>rable</a:t>
            </a:r>
            <a:r>
              <a:rPr lang="en-US" sz="1400" dirty="0" smtClean="0">
                <a:latin typeface="Times New Roman" pitchFamily="18" charset="0"/>
                <a:cs typeface="Times New Roman" pitchFamily="18" charset="0"/>
              </a:rPr>
              <a:t> conditions </a:t>
            </a:r>
            <a:r>
              <a:rPr lang="sr-Latn-RS" sz="1400" dirty="0" smtClean="0">
                <a:latin typeface="Times New Roman" pitchFamily="18" charset="0"/>
                <a:cs typeface="Times New Roman" pitchFamily="18" charset="0"/>
              </a:rPr>
              <a:t>that support economic activities and investments.</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r>
              <a:rPr lang="en-US" altLang="en-US" sz="1400" dirty="0" smtClean="0">
                <a:solidFill>
                  <a:srgbClr val="000000"/>
                </a:solidFill>
                <a:latin typeface="Times New Roman" pitchFamily="18" charset="0"/>
                <a:cs typeface="Times New Roman" pitchFamily="18" charset="0"/>
              </a:rPr>
              <a:t>Our municipality also represents</a:t>
            </a:r>
            <a:r>
              <a:rPr lang="sr-Latn-RS" altLang="en-US" sz="1400" dirty="0" smtClean="0">
                <a:solidFill>
                  <a:srgbClr val="000000"/>
                </a:solidFill>
                <a:latin typeface="Times New Roman" pitchFamily="18" charset="0"/>
                <a:cs typeface="Times New Roman" pitchFamily="18" charset="0"/>
              </a:rPr>
              <a:t>:</a:t>
            </a:r>
          </a:p>
          <a:p>
            <a:endParaRPr lang="sr-Latn-RS" altLang="en-US" sz="1400" dirty="0" smtClean="0">
              <a:solidFill>
                <a:srgbClr val="000000"/>
              </a:solidFill>
              <a:latin typeface="Times New Roman" pitchFamily="18" charset="0"/>
              <a:cs typeface="Times New Roman" pitchFamily="18" charset="0"/>
            </a:endParaRPr>
          </a:p>
          <a:p>
            <a:pPr marL="216000" indent="-216000">
              <a:lnSpc>
                <a:spcPct val="100000"/>
              </a:lnSpc>
              <a:buClr>
                <a:srgbClr val="000000"/>
              </a:buClr>
              <a:buFont typeface="Arial"/>
              <a:buChar char="•"/>
            </a:pPr>
            <a:r>
              <a:rPr lang="sr-Latn-RS" altLang="en-US" sz="1400" dirty="0" smtClean="0">
                <a:solidFill>
                  <a:srgbClr val="000000"/>
                </a:solidFill>
                <a:latin typeface="Times New Roman" pitchFamily="18" charset="0"/>
                <a:cs typeface="Times New Roman" pitchFamily="18" charset="0"/>
              </a:rPr>
              <a:t> </a:t>
            </a:r>
            <a:r>
              <a:rPr lang="en-US" sz="1400" spc="-1" dirty="0" smtClean="0">
                <a:solidFill>
                  <a:srgbClr val="000000"/>
                </a:solidFill>
                <a:latin typeface="Times New Roman"/>
              </a:rPr>
              <a:t>An environment with </a:t>
            </a:r>
            <a:r>
              <a:rPr lang="en-US" sz="1400" b="1" spc="-1" dirty="0" smtClean="0">
                <a:solidFill>
                  <a:srgbClr val="000000"/>
                </a:solidFill>
                <a:latin typeface="Times New Roman"/>
              </a:rPr>
              <a:t>safe and satisfied citizens</a:t>
            </a:r>
            <a:r>
              <a:rPr lang="en-US" sz="1400" spc="-1" dirty="0" smtClean="0">
                <a:solidFill>
                  <a:srgbClr val="000000"/>
                </a:solidFill>
                <a:latin typeface="Times New Roman"/>
              </a:rPr>
              <a:t>, equally included in all aspects of social life.</a:t>
            </a:r>
            <a:endParaRPr lang="en-US" sz="1400" spc="-1" dirty="0" smtClean="0">
              <a:latin typeface="Arial"/>
            </a:endParaRPr>
          </a:p>
          <a:p>
            <a:pPr marL="216000" indent="-216000">
              <a:lnSpc>
                <a:spcPct val="100000"/>
              </a:lnSpc>
              <a:buClr>
                <a:srgbClr val="000000"/>
              </a:buClr>
              <a:buFont typeface="Arial"/>
              <a:buChar char="•"/>
            </a:pPr>
            <a:r>
              <a:rPr lang="en-US" sz="1400" spc="-1" dirty="0" smtClean="0">
                <a:solidFill>
                  <a:srgbClr val="000000"/>
                </a:solidFill>
                <a:latin typeface="Times New Roman"/>
              </a:rPr>
              <a:t> An environment in which all citizens have </a:t>
            </a:r>
            <a:r>
              <a:rPr lang="en-US" sz="1400" b="1" spc="-1" dirty="0" smtClean="0">
                <a:solidFill>
                  <a:srgbClr val="000000"/>
                </a:solidFill>
                <a:latin typeface="Times New Roman"/>
              </a:rPr>
              <a:t>equal access to high-quality education, healthcare</a:t>
            </a:r>
            <a:r>
              <a:rPr lang="en-US" sz="1400" spc="-1" dirty="0" smtClean="0">
                <a:solidFill>
                  <a:srgbClr val="000000"/>
                </a:solidFill>
                <a:latin typeface="Times New Roman"/>
              </a:rPr>
              <a:t>, as well as </a:t>
            </a:r>
            <a:r>
              <a:rPr lang="en-US" sz="1400" b="1" spc="-1" dirty="0" smtClean="0">
                <a:solidFill>
                  <a:srgbClr val="000000"/>
                </a:solidFill>
                <a:latin typeface="Times New Roman"/>
              </a:rPr>
              <a:t>cultural and sports facilities</a:t>
            </a:r>
            <a:r>
              <a:rPr lang="en-US" sz="1400" spc="-1" dirty="0" smtClean="0">
                <a:solidFill>
                  <a:srgbClr val="000000"/>
                </a:solidFill>
                <a:latin typeface="Times New Roman"/>
              </a:rPr>
              <a:t>.</a:t>
            </a:r>
            <a:endParaRPr lang="en-US" sz="1400" spc="-1" dirty="0" smtClean="0">
              <a:latin typeface="Arial"/>
            </a:endParaRPr>
          </a:p>
          <a:p>
            <a:pPr marL="216000" indent="-216000">
              <a:lnSpc>
                <a:spcPct val="100000"/>
              </a:lnSpc>
              <a:buClr>
                <a:srgbClr val="000000"/>
              </a:buClr>
              <a:buFont typeface="Arial"/>
              <a:buChar char="•"/>
            </a:pPr>
            <a:r>
              <a:rPr lang="en-US" sz="1400" spc="-1" dirty="0" smtClean="0">
                <a:solidFill>
                  <a:srgbClr val="000000"/>
                </a:solidFill>
                <a:latin typeface="Times New Roman"/>
              </a:rPr>
              <a:t> An environment </a:t>
            </a:r>
            <a:r>
              <a:rPr lang="sr-Latn-RS" sz="1400" spc="-1" dirty="0" smtClean="0">
                <a:solidFill>
                  <a:srgbClr val="000000"/>
                </a:solidFill>
                <a:latin typeface="Times New Roman"/>
              </a:rPr>
              <a:t>with</a:t>
            </a:r>
            <a:r>
              <a:rPr lang="en-US" sz="1400" spc="-1" dirty="0" smtClean="0">
                <a:solidFill>
                  <a:srgbClr val="000000"/>
                </a:solidFill>
                <a:latin typeface="Times New Roman"/>
              </a:rPr>
              <a:t> </a:t>
            </a:r>
            <a:r>
              <a:rPr lang="en-US" sz="1400" b="1" spc="-1" dirty="0" smtClean="0">
                <a:solidFill>
                  <a:srgbClr val="000000"/>
                </a:solidFill>
                <a:latin typeface="Times New Roman"/>
              </a:rPr>
              <a:t>efficient administration</a:t>
            </a:r>
            <a:r>
              <a:rPr lang="en-US" sz="1400" spc="-1" dirty="0" smtClean="0">
                <a:solidFill>
                  <a:srgbClr val="000000"/>
                </a:solidFill>
                <a:latin typeface="Times New Roman"/>
              </a:rPr>
              <a:t> than recognizes the needs of its citizens.</a:t>
            </a:r>
            <a:endParaRPr lang="en-US" sz="1400" spc="-1" dirty="0" smtClean="0">
              <a:latin typeface="Arial"/>
            </a:endParaRPr>
          </a:p>
          <a:p>
            <a:pPr marL="216000" indent="-216000">
              <a:lnSpc>
                <a:spcPct val="100000"/>
              </a:lnSpc>
              <a:buClr>
                <a:srgbClr val="000000"/>
              </a:buClr>
              <a:buFont typeface="Arial"/>
              <a:buChar char="•"/>
            </a:pPr>
            <a:r>
              <a:rPr lang="en-US" sz="1400" spc="-1" dirty="0" smtClean="0">
                <a:solidFill>
                  <a:srgbClr val="000000"/>
                </a:solidFill>
                <a:latin typeface="Times New Roman"/>
              </a:rPr>
              <a:t> An environment that has an </a:t>
            </a:r>
            <a:r>
              <a:rPr lang="en-US" sz="1400" b="1" spc="-1" dirty="0" smtClean="0">
                <a:solidFill>
                  <a:srgbClr val="000000"/>
                </a:solidFill>
                <a:latin typeface="Times New Roman"/>
              </a:rPr>
              <a:t>inclusive social protection system</a:t>
            </a:r>
            <a:r>
              <a:rPr lang="en-US" sz="1400" spc="-1" dirty="0" smtClean="0">
                <a:solidFill>
                  <a:srgbClr val="000000"/>
                </a:solidFill>
                <a:latin typeface="Times New Roman"/>
              </a:rPr>
              <a:t>.</a:t>
            </a:r>
            <a:endParaRPr lang="en-US" sz="1400" spc="-1" dirty="0" smtClean="0">
              <a:latin typeface="Arial"/>
            </a:endParaRPr>
          </a:p>
          <a:p>
            <a:pPr marL="216000" indent="-216000">
              <a:lnSpc>
                <a:spcPct val="100000"/>
              </a:lnSpc>
              <a:buClr>
                <a:srgbClr val="000000"/>
              </a:buClr>
              <a:buFont typeface="Arial"/>
              <a:buChar char="•"/>
            </a:pPr>
            <a:r>
              <a:rPr lang="en-US" sz="1400" spc="-1" dirty="0" smtClean="0">
                <a:solidFill>
                  <a:srgbClr val="000000"/>
                </a:solidFill>
                <a:latin typeface="Times New Roman"/>
              </a:rPr>
              <a:t> An environment </a:t>
            </a:r>
            <a:r>
              <a:rPr lang="sr-Latn-RS" sz="1400" b="1" spc="-1" dirty="0" smtClean="0">
                <a:solidFill>
                  <a:srgbClr val="000000"/>
                </a:solidFill>
                <a:latin typeface="Times New Roman"/>
              </a:rPr>
              <a:t>suitable </a:t>
            </a:r>
            <a:r>
              <a:rPr lang="en-US" sz="1400" b="1" spc="-1" dirty="0" smtClean="0">
                <a:solidFill>
                  <a:srgbClr val="000000"/>
                </a:solidFill>
                <a:latin typeface="Times New Roman"/>
              </a:rPr>
              <a:t>for both younger</a:t>
            </a:r>
            <a:r>
              <a:rPr lang="en-US" sz="1400" spc="-1" dirty="0" smtClean="0">
                <a:solidFill>
                  <a:srgbClr val="000000"/>
                </a:solidFill>
                <a:latin typeface="Times New Roman"/>
              </a:rPr>
              <a:t> and </a:t>
            </a:r>
            <a:r>
              <a:rPr lang="en-US" sz="1400" b="1" spc="-1" dirty="0" smtClean="0">
                <a:solidFill>
                  <a:srgbClr val="000000"/>
                </a:solidFill>
                <a:latin typeface="Times New Roman"/>
              </a:rPr>
              <a:t>older</a:t>
            </a:r>
            <a:r>
              <a:rPr lang="en-US" sz="1400" spc="-1" dirty="0" smtClean="0">
                <a:solidFill>
                  <a:srgbClr val="000000"/>
                </a:solidFill>
                <a:latin typeface="Times New Roman"/>
              </a:rPr>
              <a:t> population.</a:t>
            </a:r>
            <a:endParaRPr lang="sr-Latn-RS" altLang="en-US" sz="1400" dirty="0" smtClean="0">
              <a:solidFill>
                <a:srgbClr val="000000"/>
              </a:solidFill>
              <a:latin typeface="Times New Roman" pitchFamily="18" charset="0"/>
              <a:cs typeface="Times New Roman" pitchFamily="18" charset="0"/>
            </a:endParaRPr>
          </a:p>
          <a:p>
            <a:endParaRPr lang="sr-Latn-RS" altLang="en-US" sz="1400" dirty="0" smtClean="0">
              <a:solidFill>
                <a:srgbClr val="000000"/>
              </a:solidFill>
              <a:latin typeface="Times New Roman" pitchFamily="18" charset="0"/>
              <a:cs typeface="Times New Roman" pitchFamily="18" charset="0"/>
            </a:endParaRPr>
          </a:p>
          <a:p>
            <a:r>
              <a:rPr lang="sr-Latn-RS" altLang="en-US" sz="1400" dirty="0" smtClean="0">
                <a:solidFill>
                  <a:srgbClr val="000000"/>
                </a:solidFill>
                <a:latin typeface="Times New Roman" pitchFamily="18" charset="0"/>
                <a:cs typeface="Times New Roman" pitchFamily="18" charset="0"/>
              </a:rPr>
              <a:t>The municipality of Ruma takes special care of its natural potentials and evnironment, with developed communal and other infrastructure, which provides its citizens with access to clean water, clean air and preserved greenery.</a:t>
            </a:r>
            <a:endParaRPr lang="ru-RU" altLang="en-US" sz="1400" dirty="0">
              <a:solidFill>
                <a:srgbClr val="000000"/>
              </a:solidFill>
              <a:latin typeface="Times New Roman" pitchFamily="18" charset="0"/>
              <a:cs typeface="Times New Roman" pitchFamily="18" charset="0"/>
            </a:endParaRPr>
          </a:p>
        </p:txBody>
      </p:sp>
      <p:pic>
        <p:nvPicPr>
          <p:cNvPr id="3"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4619F-6069-4AA6-9560-2688F96B29FC}"/>
              </a:ext>
            </a:extLst>
          </p:cNvPr>
          <p:cNvSpPr>
            <a:spLocks noGrp="1"/>
          </p:cNvSpPr>
          <p:nvPr>
            <p:ph type="title"/>
          </p:nvPr>
        </p:nvSpPr>
        <p:spPr>
          <a:xfrm>
            <a:off x="543674" y="349963"/>
            <a:ext cx="8229600" cy="457200"/>
          </a:xfrm>
          <a:ln>
            <a:miter lim="800000"/>
            <a:headEnd/>
            <a:tailEnd/>
          </a:ln>
        </p:spPr>
        <p:txBody>
          <a:bodyPr>
            <a:noAutofit/>
          </a:bodyPr>
          <a:lstStyle/>
          <a:p>
            <a:pPr algn="ctr" eaLnBrk="1" fontAlgn="auto" hangingPunct="1">
              <a:spcAft>
                <a:spcPts val="0"/>
              </a:spcAft>
              <a:defRPr/>
            </a:pPr>
            <a:r>
              <a:rPr lang="sr-Latn-RS" sz="2800" b="1" dirty="0" smtClean="0">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THE MUNICIPALITY OF RUMA</a:t>
            </a:r>
            <a:endParaRPr lang="sr-Latn-RS" sz="2800" b="1" dirty="0">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219" name="Content Placeholder 2">
            <a:extLst>
              <a:ext uri="{FF2B5EF4-FFF2-40B4-BE49-F238E27FC236}">
                <a16:creationId xmlns:a16="http://schemas.microsoft.com/office/drawing/2014/main" xmlns="" id="{BF6DCA86-D41A-48FC-B433-270EEBA6DABA}"/>
              </a:ext>
            </a:extLst>
          </p:cNvPr>
          <p:cNvSpPr>
            <a:spLocks noGrp="1"/>
          </p:cNvSpPr>
          <p:nvPr>
            <p:ph idx="1"/>
          </p:nvPr>
        </p:nvSpPr>
        <p:spPr>
          <a:xfrm>
            <a:off x="354458" y="889356"/>
            <a:ext cx="4487662" cy="4008823"/>
          </a:xfrm>
        </p:spPr>
        <p:txBody>
          <a:bodyPr/>
          <a:lstStyle/>
          <a:p>
            <a:pPr indent="-255270" algn="just">
              <a:buNone/>
            </a:pPr>
            <a:r>
              <a:rPr lang="en-US" sz="1200" dirty="0">
                <a:latin typeface="Times New Roman" pitchFamily="18" charset="0"/>
                <a:ea typeface="+mn-lt"/>
                <a:cs typeface="Times New Roman" pitchFamily="18" charset="0"/>
              </a:rPr>
              <a:t>The Municipality of Ruma has an important geostrategic</a:t>
            </a:r>
          </a:p>
          <a:p>
            <a:pPr indent="-255270" algn="just">
              <a:buNone/>
            </a:pPr>
            <a:r>
              <a:rPr lang="en-US" sz="1200" dirty="0">
                <a:latin typeface="Times New Roman" pitchFamily="18" charset="0"/>
                <a:ea typeface="+mn-lt"/>
                <a:cs typeface="Times New Roman" pitchFamily="18" charset="0"/>
              </a:rPr>
              <a:t>position. It is situated in the center of Srem district, between</a:t>
            </a:r>
          </a:p>
          <a:p>
            <a:pPr indent="-255270" algn="just">
              <a:buNone/>
            </a:pPr>
            <a:r>
              <a:rPr lang="en-US" sz="1200" dirty="0">
                <a:latin typeface="Times New Roman" pitchFamily="18" charset="0"/>
                <a:ea typeface="+mn-lt"/>
                <a:cs typeface="Times New Roman" pitchFamily="18" charset="0"/>
              </a:rPr>
              <a:t>Danube and Sava, at the foothills of Fruška Gora. By its</a:t>
            </a:r>
          </a:p>
          <a:p>
            <a:pPr indent="-255270" algn="just">
              <a:buNone/>
            </a:pPr>
            <a:r>
              <a:rPr lang="en-US" sz="1200" dirty="0">
                <a:latin typeface="Times New Roman" pitchFamily="18" charset="0"/>
                <a:ea typeface="+mn-lt"/>
                <a:cs typeface="Times New Roman" pitchFamily="18" charset="0"/>
              </a:rPr>
              <a:t>surface of 582 km², the municipality takes the 13th place in</a:t>
            </a:r>
          </a:p>
          <a:p>
            <a:pPr indent="-255270" algn="just">
              <a:buNone/>
            </a:pPr>
            <a:r>
              <a:rPr lang="en-US" sz="1200" dirty="0" err="1">
                <a:latin typeface="Times New Roman" pitchFamily="18" charset="0"/>
                <a:ea typeface="+mn-lt"/>
                <a:cs typeface="Times New Roman" pitchFamily="18" charset="0"/>
              </a:rPr>
              <a:t>Vojvodina</a:t>
            </a:r>
            <a:r>
              <a:rPr lang="en-US" sz="1200" dirty="0" smtClean="0">
                <a:latin typeface="Times New Roman" pitchFamily="18" charset="0"/>
                <a:ea typeface="+mn-lt"/>
                <a:cs typeface="Times New Roman" pitchFamily="18" charset="0"/>
              </a:rPr>
              <a:t>.</a:t>
            </a:r>
            <a:endParaRPr lang="sr-Cyrl-RS" sz="1200" dirty="0" smtClean="0">
              <a:latin typeface="Times New Roman" pitchFamily="18" charset="0"/>
              <a:ea typeface="+mn-lt"/>
              <a:cs typeface="Times New Roman" pitchFamily="18" charset="0"/>
            </a:endParaRPr>
          </a:p>
          <a:p>
            <a:pPr indent="-255270" algn="just">
              <a:buNone/>
            </a:pPr>
            <a:endParaRPr lang="en-US" altLang="en-US" sz="1200" dirty="0">
              <a:latin typeface="Times New Roman" pitchFamily="18" charset="0"/>
              <a:cs typeface="Times New Roman" pitchFamily="18" charset="0"/>
            </a:endParaRPr>
          </a:p>
          <a:p>
            <a:pPr indent="-255270">
              <a:buFont typeface="Wingdings 2" panose="05020102010507070707" pitchFamily="18" charset="2"/>
              <a:buNone/>
            </a:pPr>
            <a:r>
              <a:rPr lang="en-US" altLang="en-US" sz="1200" dirty="0">
                <a:latin typeface="Times New Roman" pitchFamily="18" charset="0"/>
                <a:cs typeface="Times New Roman" pitchFamily="18" charset="0"/>
              </a:rPr>
              <a:t>Population</a:t>
            </a:r>
            <a:r>
              <a:rPr lang="en-US" altLang="en-US" sz="1200" b="1" dirty="0">
                <a:latin typeface="Times New Roman" pitchFamily="18" charset="0"/>
                <a:cs typeface="Times New Roman" pitchFamily="18" charset="0"/>
              </a:rPr>
              <a:t>: </a:t>
            </a:r>
            <a:r>
              <a:rPr lang="en-US" altLang="en-US" sz="1200" b="1" dirty="0" smtClean="0">
                <a:latin typeface="Times New Roman" pitchFamily="18" charset="0"/>
                <a:cs typeface="Times New Roman" pitchFamily="18" charset="0"/>
              </a:rPr>
              <a:t>5</a:t>
            </a:r>
            <a:r>
              <a:rPr lang="sr-Cyrl-RS" altLang="en-US" sz="1200" b="1" dirty="0" smtClean="0">
                <a:latin typeface="Times New Roman" pitchFamily="18" charset="0"/>
                <a:cs typeface="Times New Roman" pitchFamily="18" charset="0"/>
              </a:rPr>
              <a:t>4</a:t>
            </a:r>
            <a:r>
              <a:rPr lang="sr-Latn-RS" altLang="en-US" sz="1200" b="1" dirty="0" smtClean="0">
                <a:latin typeface="Times New Roman" pitchFamily="18" charset="0"/>
                <a:cs typeface="Times New Roman" pitchFamily="18" charset="0"/>
              </a:rPr>
              <a:t>,</a:t>
            </a:r>
            <a:r>
              <a:rPr lang="sr-Cyrl-RS" altLang="en-US" sz="1200" b="1" dirty="0" smtClean="0">
                <a:latin typeface="Times New Roman" pitchFamily="18" charset="0"/>
                <a:cs typeface="Times New Roman" pitchFamily="18" charset="0"/>
              </a:rPr>
              <a:t>339</a:t>
            </a:r>
            <a:endParaRPr lang="en-US" sz="1200" dirty="0">
              <a:latin typeface="Times New Roman" pitchFamily="18" charset="0"/>
              <a:cs typeface="Times New Roman" pitchFamily="18" charset="0"/>
            </a:endParaRPr>
          </a:p>
          <a:p>
            <a:pPr indent="-255270" eaLnBrk="1" hangingPunct="1">
              <a:buNone/>
            </a:pPr>
            <a:r>
              <a:rPr lang="en-US" altLang="en-US" sz="1200" dirty="0">
                <a:latin typeface="Times New Roman" pitchFamily="18" charset="0"/>
                <a:cs typeface="Times New Roman" pitchFamily="18" charset="0"/>
              </a:rPr>
              <a:t>Number of communities: </a:t>
            </a:r>
            <a:r>
              <a:rPr lang="en-US" altLang="en-US" sz="1200" b="1" dirty="0">
                <a:latin typeface="Times New Roman" pitchFamily="18" charset="0"/>
                <a:cs typeface="Times New Roman" pitchFamily="18" charset="0"/>
              </a:rPr>
              <a:t>17</a:t>
            </a:r>
          </a:p>
          <a:p>
            <a:pPr indent="-255270" eaLnBrk="1" hangingPunct="1">
              <a:buNone/>
            </a:pPr>
            <a:r>
              <a:rPr lang="en-US" altLang="en-US" sz="1200" dirty="0">
                <a:latin typeface="Times New Roman" pitchFamily="18" charset="0"/>
                <a:cs typeface="Times New Roman" pitchFamily="18" charset="0"/>
              </a:rPr>
              <a:t>Land use:</a:t>
            </a:r>
            <a:r>
              <a:rPr lang="en-US" altLang="en-US" sz="1200" b="1" dirty="0">
                <a:latin typeface="Times New Roman" pitchFamily="18" charset="0"/>
                <a:cs typeface="Times New Roman" pitchFamily="18" charset="0"/>
              </a:rPr>
              <a:t> 74%</a:t>
            </a:r>
            <a:r>
              <a:rPr lang="en-US" altLang="en-US" sz="1200" dirty="0">
                <a:latin typeface="Times New Roman" pitchFamily="18" charset="0"/>
                <a:cs typeface="Times New Roman" pitchFamily="18" charset="0"/>
              </a:rPr>
              <a:t> agricultural area, </a:t>
            </a:r>
            <a:r>
              <a:rPr lang="en-US" altLang="en-US" sz="1200" b="1" dirty="0">
                <a:latin typeface="Times New Roman" pitchFamily="18" charset="0"/>
                <a:cs typeface="Times New Roman" pitchFamily="18" charset="0"/>
              </a:rPr>
              <a:t>13%</a:t>
            </a:r>
            <a:r>
              <a:rPr lang="en-US" altLang="en-US" sz="1200" dirty="0">
                <a:latin typeface="Times New Roman" pitchFamily="18" charset="0"/>
                <a:cs typeface="Times New Roman" pitchFamily="18" charset="0"/>
              </a:rPr>
              <a:t> forests, </a:t>
            </a:r>
            <a:r>
              <a:rPr lang="en-US" altLang="en-US" sz="1200" b="1" dirty="0">
                <a:latin typeface="Times New Roman" pitchFamily="18" charset="0"/>
                <a:cs typeface="Times New Roman" pitchFamily="18" charset="0"/>
              </a:rPr>
              <a:t>13%</a:t>
            </a:r>
            <a:r>
              <a:rPr lang="en-US" altLang="en-US" sz="1200" dirty="0">
                <a:latin typeface="Times New Roman" pitchFamily="18" charset="0"/>
                <a:cs typeface="Times New Roman" pitchFamily="18" charset="0"/>
              </a:rPr>
              <a:t> other</a:t>
            </a:r>
          </a:p>
          <a:p>
            <a:pPr indent="-255270" eaLnBrk="1" hangingPunct="1">
              <a:buFont typeface="Wingdings 2" panose="05020102010507070707" pitchFamily="18" charset="2"/>
              <a:buNone/>
            </a:pPr>
            <a:r>
              <a:rPr lang="en-US" altLang="en-US" sz="1200" dirty="0">
                <a:latin typeface="Times New Roman" pitchFamily="18" charset="0"/>
                <a:cs typeface="Times New Roman" pitchFamily="18" charset="0"/>
              </a:rPr>
              <a:t>Ethnic structure: </a:t>
            </a:r>
            <a:r>
              <a:rPr lang="en-US" altLang="en-US" sz="1200" b="1" dirty="0">
                <a:latin typeface="Times New Roman" pitchFamily="18" charset="0"/>
                <a:cs typeface="Times New Roman" pitchFamily="18" charset="0"/>
              </a:rPr>
              <a:t>21</a:t>
            </a:r>
            <a:r>
              <a:rPr lang="en-US" altLang="en-US" sz="1200" dirty="0">
                <a:latin typeface="Times New Roman" pitchFamily="18" charset="0"/>
                <a:cs typeface="Times New Roman" pitchFamily="18" charset="0"/>
              </a:rPr>
              <a:t> nationalities</a:t>
            </a:r>
          </a:p>
          <a:p>
            <a:pPr indent="-255270" eaLnBrk="1" hangingPunct="1">
              <a:buFont typeface="Wingdings 2" panose="05020102010507070707" pitchFamily="18" charset="2"/>
              <a:buNone/>
            </a:pPr>
            <a:r>
              <a:rPr lang="en-US" altLang="en-US" sz="1200" dirty="0">
                <a:latin typeface="Times New Roman" pitchFamily="18" charset="0"/>
                <a:cs typeface="Times New Roman" pitchFamily="18" charset="0"/>
              </a:rPr>
              <a:t>Number of enterprises: </a:t>
            </a:r>
            <a:r>
              <a:rPr lang="en-US" altLang="en-US" sz="1200" b="1" dirty="0">
                <a:latin typeface="Times New Roman" pitchFamily="18" charset="0"/>
                <a:cs typeface="Times New Roman" pitchFamily="18" charset="0"/>
              </a:rPr>
              <a:t>512</a:t>
            </a:r>
          </a:p>
          <a:p>
            <a:pPr indent="-255270" eaLnBrk="1" hangingPunct="1">
              <a:buFont typeface="Wingdings 2" panose="05020102010507070707" pitchFamily="18" charset="2"/>
              <a:buNone/>
            </a:pPr>
            <a:r>
              <a:rPr lang="en-US" altLang="en-US" sz="1200" dirty="0">
                <a:latin typeface="Times New Roman" pitchFamily="18" charset="0"/>
                <a:cs typeface="Times New Roman" pitchFamily="18" charset="0"/>
              </a:rPr>
              <a:t>Number of entrepreneurs: </a:t>
            </a:r>
            <a:r>
              <a:rPr lang="en-US" altLang="en-US" sz="1200" b="1" dirty="0">
                <a:latin typeface="Times New Roman" pitchFamily="18" charset="0"/>
                <a:cs typeface="Times New Roman" pitchFamily="18" charset="0"/>
              </a:rPr>
              <a:t>1,560</a:t>
            </a:r>
          </a:p>
          <a:p>
            <a:pPr marL="365125" lvl="1" indent="-255270" eaLnBrk="1" hangingPunct="1">
              <a:buClr>
                <a:srgbClr val="A04DA3"/>
              </a:buClr>
              <a:buFont typeface="Georgia" panose="02040502050405020303" pitchFamily="18" charset="0"/>
              <a:buNone/>
            </a:pPr>
            <a:r>
              <a:rPr lang="en-US" altLang="en-US" sz="1200" b="1" u="sng"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Key Sectors:</a:t>
            </a:r>
          </a:p>
          <a:p>
            <a:pPr indent="-255270" eaLnBrk="1" hangingPunct="1">
              <a:buClr>
                <a:schemeClr val="accent1">
                  <a:lumMod val="50000"/>
                </a:schemeClr>
              </a:buClr>
              <a:buFont typeface="Wingdings" pitchFamily="2" charset="2"/>
              <a:buChar char="v"/>
            </a:pPr>
            <a:r>
              <a:rPr lang="en-US" altLang="en-US" sz="1200" dirty="0">
                <a:latin typeface="Times New Roman" pitchFamily="18" charset="0"/>
                <a:cs typeface="Times New Roman" pitchFamily="18" charset="0"/>
              </a:rPr>
              <a:t>Agriculture</a:t>
            </a:r>
          </a:p>
          <a:p>
            <a:pPr indent="-255270" eaLnBrk="1" hangingPunct="1">
              <a:buClr>
                <a:schemeClr val="accent1">
                  <a:lumMod val="50000"/>
                </a:schemeClr>
              </a:buClr>
              <a:buFont typeface="Wingdings" pitchFamily="2" charset="2"/>
              <a:buChar char="v"/>
            </a:pPr>
            <a:r>
              <a:rPr lang="en-US" altLang="en-US" sz="1200" dirty="0">
                <a:latin typeface="Times New Roman" pitchFamily="18" charset="0"/>
                <a:cs typeface="Times New Roman" pitchFamily="18" charset="0"/>
              </a:rPr>
              <a:t>Food processing</a:t>
            </a:r>
          </a:p>
          <a:p>
            <a:pPr indent="-255270" eaLnBrk="1" hangingPunct="1">
              <a:buClr>
                <a:schemeClr val="accent1">
                  <a:lumMod val="50000"/>
                </a:schemeClr>
              </a:buClr>
              <a:buFont typeface="Wingdings" pitchFamily="2" charset="2"/>
              <a:buChar char="v"/>
            </a:pPr>
            <a:r>
              <a:rPr lang="en-US" altLang="en-US" sz="1200" dirty="0">
                <a:latin typeface="Times New Roman" pitchFamily="18" charset="0"/>
                <a:cs typeface="Times New Roman" pitchFamily="18" charset="0"/>
              </a:rPr>
              <a:t>Automobile Industry (Automotive Components)</a:t>
            </a:r>
          </a:p>
          <a:p>
            <a:pPr indent="-255270" eaLnBrk="1" hangingPunct="1">
              <a:buClr>
                <a:schemeClr val="accent1">
                  <a:lumMod val="50000"/>
                </a:schemeClr>
              </a:buClr>
              <a:buFont typeface="Wingdings" pitchFamily="2" charset="2"/>
              <a:buChar char="v"/>
            </a:pPr>
            <a:r>
              <a:rPr lang="en-US" altLang="en-US" sz="1200" dirty="0">
                <a:latin typeface="Times New Roman" pitchFamily="18" charset="0"/>
                <a:cs typeface="Times New Roman" pitchFamily="18" charset="0"/>
              </a:rPr>
              <a:t>Metal Processing</a:t>
            </a:r>
          </a:p>
          <a:p>
            <a:pPr indent="-255270" eaLnBrk="1" hangingPunct="1">
              <a:buClr>
                <a:schemeClr val="accent1">
                  <a:lumMod val="50000"/>
                </a:schemeClr>
              </a:buClr>
              <a:buFont typeface="Wingdings" pitchFamily="2" charset="2"/>
              <a:buChar char="v"/>
            </a:pPr>
            <a:r>
              <a:rPr lang="en-US" altLang="en-US" sz="1200" dirty="0">
                <a:latin typeface="Times New Roman" pitchFamily="18" charset="0"/>
                <a:cs typeface="Times New Roman" pitchFamily="18" charset="0"/>
              </a:rPr>
              <a:t>Chemical Sector</a:t>
            </a:r>
          </a:p>
          <a:p>
            <a:pPr indent="-255270" eaLnBrk="1" hangingPunct="1">
              <a:buFont typeface="Georgia" panose="02040502050405020303" pitchFamily="18" charset="0"/>
              <a:buNone/>
            </a:pPr>
            <a:endParaRPr lang="en-US" altLang="en-US" sz="800" dirty="0"/>
          </a:p>
        </p:txBody>
      </p:sp>
      <p:pic>
        <p:nvPicPr>
          <p:cNvPr id="9220" name="Picture 8" descr="Rezultat slika za opÅ¡tina ruma">
            <a:extLst>
              <a:ext uri="{FF2B5EF4-FFF2-40B4-BE49-F238E27FC236}">
                <a16:creationId xmlns:a16="http://schemas.microsoft.com/office/drawing/2014/main" xmlns="" id="{515158C3-58A4-4C07-BEE6-A08FA42CF29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24400" y="1200150"/>
            <a:ext cx="3695700" cy="350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
            <a:extLst>
              <a:ext uri="{FF2B5EF4-FFF2-40B4-BE49-F238E27FC236}">
                <a16:creationId xmlns:a16="http://schemas.microsoft.com/office/drawing/2014/main" xmlns="" id="{AC9726F9-BE9A-4EB8-836F-41344A788320}"/>
              </a:ext>
            </a:extLst>
          </p:cNvPr>
          <p:cNvSpPr txBox="1">
            <a:spLocks noChangeArrowheads="1"/>
          </p:cNvSpPr>
          <p:nvPr/>
        </p:nvSpPr>
        <p:spPr bwMode="auto">
          <a:xfrm>
            <a:off x="687388" y="103761"/>
            <a:ext cx="8456612"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1747" name="Rectangle 2">
            <a:extLst>
              <a:ext uri="{FF2B5EF4-FFF2-40B4-BE49-F238E27FC236}">
                <a16:creationId xmlns:a16="http://schemas.microsoft.com/office/drawing/2014/main" xmlns="" id="{E8EE1A6A-7D2C-441C-AD5E-CD22BE8EE891}"/>
              </a:ext>
            </a:extLst>
          </p:cNvPr>
          <p:cNvSpPr>
            <a:spLocks noChangeArrowheads="1"/>
          </p:cNvSpPr>
          <p:nvPr/>
        </p:nvSpPr>
        <p:spPr bwMode="auto">
          <a:xfrm>
            <a:off x="3124200" y="742950"/>
            <a:ext cx="2743200" cy="114300"/>
          </a:xfrm>
          <a:prstGeom prst="rect">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1748" name="Rectangle 3">
            <a:extLst>
              <a:ext uri="{FF2B5EF4-FFF2-40B4-BE49-F238E27FC236}">
                <a16:creationId xmlns:a16="http://schemas.microsoft.com/office/drawing/2014/main" xmlns="" id="{10E96830-C1B8-40ED-A9E8-EB6457B4FB85}"/>
              </a:ext>
            </a:extLst>
          </p:cNvPr>
          <p:cNvSpPr>
            <a:spLocks noChangeArrowheads="1"/>
          </p:cNvSpPr>
          <p:nvPr/>
        </p:nvSpPr>
        <p:spPr bwMode="auto">
          <a:xfrm>
            <a:off x="3124200" y="742950"/>
            <a:ext cx="2743200" cy="114300"/>
          </a:xfrm>
          <a:prstGeom prst="rect">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eaLnBrk="1" hangingPunct="1"/>
            <a:r>
              <a:rPr lang="en-US" altLang="en-US">
                <a:solidFill>
                  <a:srgbClr val="FFFFFF"/>
                </a:solidFill>
                <a:latin typeface="Calibri" panose="020F0502020204030204" pitchFamily="34" charset="0"/>
              </a:rPr>
              <a:t>54</a:t>
            </a:r>
          </a:p>
        </p:txBody>
      </p:sp>
      <p:sp>
        <p:nvSpPr>
          <p:cNvPr id="31749" name="Text Box 4">
            <a:extLst>
              <a:ext uri="{FF2B5EF4-FFF2-40B4-BE49-F238E27FC236}">
                <a16:creationId xmlns:a16="http://schemas.microsoft.com/office/drawing/2014/main" xmlns="" id="{44448D28-44DF-4703-B27A-B7A3C660A857}"/>
              </a:ext>
            </a:extLst>
          </p:cNvPr>
          <p:cNvSpPr txBox="1">
            <a:spLocks noChangeArrowheads="1"/>
          </p:cNvSpPr>
          <p:nvPr/>
        </p:nvSpPr>
        <p:spPr bwMode="auto">
          <a:xfrm>
            <a:off x="3827463" y="1455738"/>
            <a:ext cx="23336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FFFFF"/>
                </a:solidFill>
              </a:rPr>
              <a:t>2</a:t>
            </a:r>
          </a:p>
        </p:txBody>
      </p:sp>
      <p:pic>
        <p:nvPicPr>
          <p:cNvPr id="31753" name="Picture 8">
            <a:extLst>
              <a:ext uri="{FF2B5EF4-FFF2-40B4-BE49-F238E27FC236}">
                <a16:creationId xmlns:a16="http://schemas.microsoft.com/office/drawing/2014/main" xmlns="" id="{52948238-F7B3-4BE7-8CCD-A7CCB57E789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38721" y="1315633"/>
            <a:ext cx="3303587" cy="240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31754"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31755" name="Text Box 10">
            <a:extLst>
              <a:ext uri="{FF2B5EF4-FFF2-40B4-BE49-F238E27FC236}">
                <a16:creationId xmlns:a16="http://schemas.microsoft.com/office/drawing/2014/main" xmlns="" id="{A78B5DE8-F7F7-47DE-AD82-AD159B25CBE7}"/>
              </a:ext>
            </a:extLst>
          </p:cNvPr>
          <p:cNvSpPr txBox="1">
            <a:spLocks noChangeArrowheads="1"/>
          </p:cNvSpPr>
          <p:nvPr/>
        </p:nvSpPr>
        <p:spPr bwMode="auto">
          <a:xfrm>
            <a:off x="2201754" y="2800643"/>
            <a:ext cx="2627313"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2000" dirty="0" smtClean="0">
                <a:solidFill>
                  <a:srgbClr val="3E3F68"/>
                </a:solidFill>
                <a:latin typeface="Times New Roman" pitchFamily="18" charset="0"/>
                <a:cs typeface="Times New Roman" pitchFamily="18" charset="0"/>
              </a:rPr>
              <a:t> </a:t>
            </a:r>
            <a:r>
              <a:rPr lang="en-US" altLang="en-US" dirty="0" smtClean="0">
                <a:solidFill>
                  <a:srgbClr val="3E3F68"/>
                </a:solidFill>
                <a:latin typeface="Times New Roman" pitchFamily="18" charset="0"/>
                <a:cs typeface="Times New Roman" pitchFamily="18" charset="0"/>
              </a:rPr>
              <a:t>Total</a:t>
            </a:r>
            <a:r>
              <a:rPr lang="en-US" altLang="en-US" dirty="0">
                <a:solidFill>
                  <a:srgbClr val="3E3F68"/>
                </a:solidFill>
                <a:latin typeface="Times New Roman" pitchFamily="18" charset="0"/>
                <a:cs typeface="Times New Roman" pitchFamily="18" charset="0"/>
              </a:rPr>
              <a:t>: </a:t>
            </a:r>
            <a:r>
              <a:rPr lang="sr-Latn-RS" altLang="en-US" dirty="0" smtClean="0">
                <a:solidFill>
                  <a:srgbClr val="3E3F68"/>
                </a:solidFill>
                <a:latin typeface="Times New Roman" pitchFamily="18" charset="0"/>
                <a:cs typeface="Times New Roman" pitchFamily="18" charset="0"/>
              </a:rPr>
              <a:t>16.578</a:t>
            </a:r>
            <a:endParaRPr lang="en-US" altLang="en-US" dirty="0">
              <a:solidFill>
                <a:srgbClr val="3E3F68"/>
              </a:solidFill>
              <a:latin typeface="Times New Roman" pitchFamily="18" charset="0"/>
              <a:cs typeface="Times New Roman" pitchFamily="18" charset="0"/>
            </a:endParaRPr>
          </a:p>
        </p:txBody>
      </p:sp>
      <p:sp>
        <p:nvSpPr>
          <p:cNvPr id="31758" name="Text Box 13">
            <a:extLst>
              <a:ext uri="{FF2B5EF4-FFF2-40B4-BE49-F238E27FC236}">
                <a16:creationId xmlns:a16="http://schemas.microsoft.com/office/drawing/2014/main" xmlns="" id="{84850F91-6A9C-42FF-8BD7-BF438272A370}"/>
              </a:ext>
            </a:extLst>
          </p:cNvPr>
          <p:cNvSpPr txBox="1">
            <a:spLocks noChangeArrowheads="1"/>
          </p:cNvSpPr>
          <p:nvPr/>
        </p:nvSpPr>
        <p:spPr bwMode="auto">
          <a:xfrm>
            <a:off x="2252582" y="3510582"/>
            <a:ext cx="2052638" cy="371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3E3F68"/>
                </a:solidFill>
                <a:latin typeface="Times New Roman" pitchFamily="18" charset="0"/>
                <a:cs typeface="Times New Roman" pitchFamily="18" charset="0"/>
              </a:rPr>
              <a:t>Total: </a:t>
            </a:r>
            <a:r>
              <a:rPr lang="sr-Latn-RS" altLang="en-US" dirty="0" smtClean="0">
                <a:solidFill>
                  <a:srgbClr val="3E3F68"/>
                </a:solidFill>
                <a:latin typeface="Times New Roman" pitchFamily="18" charset="0"/>
                <a:cs typeface="Times New Roman" pitchFamily="18" charset="0"/>
              </a:rPr>
              <a:t>2.431</a:t>
            </a:r>
            <a:r>
              <a:rPr lang="en-US" altLang="en-US" dirty="0">
                <a:solidFill>
                  <a:srgbClr val="3E3F68"/>
                </a:solidFill>
                <a:latin typeface="Hero"/>
              </a:rPr>
              <a:t> </a:t>
            </a:r>
            <a:endParaRPr lang="en-US" altLang="en-US" dirty="0">
              <a:solidFill>
                <a:srgbClr val="3E3F68"/>
              </a:solidFill>
              <a:latin typeface="Hero" pitchFamily="50" charset="0"/>
            </a:endParaRPr>
          </a:p>
        </p:txBody>
      </p:sp>
      <p:pic>
        <p:nvPicPr>
          <p:cNvPr id="31759" name="Picture 14">
            <a:extLst>
              <a:ext uri="{FF2B5EF4-FFF2-40B4-BE49-F238E27FC236}">
                <a16:creationId xmlns:a16="http://schemas.microsoft.com/office/drawing/2014/main" xmlns="" id="{F55C2666-754C-475D-ABC6-FA24AC3001AC}"/>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31760" name="Text Box 15">
            <a:extLst>
              <a:ext uri="{FF2B5EF4-FFF2-40B4-BE49-F238E27FC236}">
                <a16:creationId xmlns:a16="http://schemas.microsoft.com/office/drawing/2014/main" xmlns="" id="{7E19207D-7349-4773-90A5-2E20CB0B1A8D}"/>
              </a:ext>
            </a:extLst>
          </p:cNvPr>
          <p:cNvSpPr txBox="1">
            <a:spLocks noChangeArrowheads="1"/>
          </p:cNvSpPr>
          <p:nvPr/>
        </p:nvSpPr>
        <p:spPr bwMode="auto">
          <a:xfrm>
            <a:off x="128587" y="1160835"/>
            <a:ext cx="3438221"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20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Number of </a:t>
            </a:r>
            <a:r>
              <a:rPr lang="en-US" altLang="en-US" sz="20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residents: </a:t>
            </a:r>
            <a:r>
              <a:rPr lang="en-US" altLang="en-US" sz="20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5</a:t>
            </a:r>
            <a:r>
              <a:rPr lang="sr-Cyrl-RS" altLang="en-US" sz="20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4.339</a:t>
            </a:r>
            <a:endParaRPr lang="en-US" altLang="en-US" sz="20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1761" name="Text Box 16">
            <a:extLst>
              <a:ext uri="{FF2B5EF4-FFF2-40B4-BE49-F238E27FC236}">
                <a16:creationId xmlns:a16="http://schemas.microsoft.com/office/drawing/2014/main" xmlns="" id="{B1A4650A-B0DB-4BD7-9D70-04C8B070369B}"/>
              </a:ext>
            </a:extLst>
          </p:cNvPr>
          <p:cNvSpPr txBox="1">
            <a:spLocks noChangeArrowheads="1"/>
          </p:cNvSpPr>
          <p:nvPr/>
        </p:nvSpPr>
        <p:spPr bwMode="auto">
          <a:xfrm>
            <a:off x="102648" y="2713173"/>
            <a:ext cx="2081212" cy="40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2000" b="1" dirty="0" smtClean="0">
                <a:solidFill>
                  <a:srgbClr val="3E3F68"/>
                </a:solidFill>
                <a:latin typeface="Times New Roman" pitchFamily="18" charset="0"/>
                <a:cs typeface="Times New Roman" pitchFamily="18" charset="0"/>
              </a:rPr>
              <a:t>  Employed</a:t>
            </a:r>
            <a:endParaRPr lang="en-US" altLang="en-US" sz="2000" b="1" dirty="0">
              <a:solidFill>
                <a:srgbClr val="3E3F68"/>
              </a:solidFill>
              <a:latin typeface="Times New Roman" pitchFamily="18" charset="0"/>
              <a:cs typeface="Times New Roman" pitchFamily="18" charset="0"/>
            </a:endParaRPr>
          </a:p>
        </p:txBody>
      </p:sp>
      <p:sp>
        <p:nvSpPr>
          <p:cNvPr id="31763" name="Text Box 18">
            <a:extLst>
              <a:ext uri="{FF2B5EF4-FFF2-40B4-BE49-F238E27FC236}">
                <a16:creationId xmlns:a16="http://schemas.microsoft.com/office/drawing/2014/main" xmlns="" id="{66E3383D-3A03-47D9-88BE-3DFC77AC77BE}"/>
              </a:ext>
            </a:extLst>
          </p:cNvPr>
          <p:cNvSpPr txBox="1">
            <a:spLocks noChangeArrowheads="1"/>
          </p:cNvSpPr>
          <p:nvPr/>
        </p:nvSpPr>
        <p:spPr bwMode="auto">
          <a:xfrm>
            <a:off x="108012" y="2241796"/>
            <a:ext cx="2819400" cy="401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2000" b="1" dirty="0">
                <a:solidFill>
                  <a:schemeClr val="accent1">
                    <a:lumMod val="50000"/>
                  </a:schemeClr>
                </a:solidFill>
                <a:latin typeface="Times New Roman" pitchFamily="18" charset="0"/>
                <a:cs typeface="Times New Roman" pitchFamily="18" charset="0"/>
              </a:rPr>
              <a:t>Workforce</a:t>
            </a:r>
          </a:p>
        </p:txBody>
      </p:sp>
      <p:sp>
        <p:nvSpPr>
          <p:cNvPr id="31764" name="Text Box 19">
            <a:extLst>
              <a:ext uri="{FF2B5EF4-FFF2-40B4-BE49-F238E27FC236}">
                <a16:creationId xmlns:a16="http://schemas.microsoft.com/office/drawing/2014/main" xmlns="" id="{8960A52A-3637-47C2-A808-67F276587FD0}"/>
              </a:ext>
            </a:extLst>
          </p:cNvPr>
          <p:cNvSpPr txBox="1">
            <a:spLocks noChangeArrowheads="1"/>
          </p:cNvSpPr>
          <p:nvPr/>
        </p:nvSpPr>
        <p:spPr bwMode="auto">
          <a:xfrm>
            <a:off x="191310" y="3319193"/>
            <a:ext cx="2079625" cy="40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2000" b="1" dirty="0">
                <a:solidFill>
                  <a:srgbClr val="3E3F68"/>
                </a:solidFill>
                <a:latin typeface="Times New Roman" pitchFamily="18" charset="0"/>
                <a:cs typeface="Times New Roman" pitchFamily="18" charset="0"/>
              </a:rPr>
              <a:t>Unemployed</a:t>
            </a:r>
          </a:p>
        </p:txBody>
      </p:sp>
      <p:sp>
        <p:nvSpPr>
          <p:cNvPr id="22548" name="Text Box 20">
            <a:extLst>
              <a:ext uri="{FF2B5EF4-FFF2-40B4-BE49-F238E27FC236}">
                <a16:creationId xmlns:a16="http://schemas.microsoft.com/office/drawing/2014/main" xmlns="" id="{4F03EA4A-7C52-4426-9939-1F22125CA6E4}"/>
              </a:ext>
            </a:extLst>
          </p:cNvPr>
          <p:cNvSpPr txBox="1">
            <a:spLocks noChangeArrowheads="1"/>
          </p:cNvSpPr>
          <p:nvPr/>
        </p:nvSpPr>
        <p:spPr bwMode="auto">
          <a:xfrm>
            <a:off x="4573588" y="1160463"/>
            <a:ext cx="203200" cy="460375"/>
          </a:xfrm>
          <a:prstGeom prst="rect">
            <a:avLst/>
          </a:prstGeom>
          <a:noFill/>
          <a:ln w="9525" cap="flat">
            <a:noFill/>
            <a:round/>
            <a:headEnd/>
            <a:tailEnd/>
          </a:ln>
          <a:effectLst/>
        </p:spPr>
        <p:txBody>
          <a:bodyPr lIns="90000" tIns="46800" rIns="90000" bIns="46800">
            <a:sp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a:solidFill>
                  <a:srgbClr val="FFFFFF"/>
                </a:solidFill>
                <a:effectLst>
                  <a:outerShdw blurRad="38100" dist="38100" dir="2700000" algn="tl">
                    <a:srgbClr val="C0C0C0"/>
                  </a:outerShdw>
                </a:effectLst>
                <a:latin typeface="Century Gothic" pitchFamily="34" charset="0"/>
              </a:rPr>
              <a:t>.</a:t>
            </a:r>
          </a:p>
        </p:txBody>
      </p:sp>
      <p:pic>
        <p:nvPicPr>
          <p:cNvPr id="31766" name="Picture 21">
            <a:extLst>
              <a:ext uri="{FF2B5EF4-FFF2-40B4-BE49-F238E27FC236}">
                <a16:creationId xmlns:a16="http://schemas.microsoft.com/office/drawing/2014/main" xmlns="" id="{EB5F15D7-FEE0-4243-8993-86294D2A9D0B}"/>
              </a:ext>
            </a:extLst>
          </p:cNvPr>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t="27817" b="441"/>
          <a:stretch/>
        </p:blipFill>
        <p:spPr bwMode="auto">
          <a:xfrm>
            <a:off x="5287879" y="1407661"/>
            <a:ext cx="3581400" cy="15295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aphicFrame>
        <p:nvGraphicFramePr>
          <p:cNvPr id="22550" name="Group 22">
            <a:extLst>
              <a:ext uri="{FF2B5EF4-FFF2-40B4-BE49-F238E27FC236}">
                <a16:creationId xmlns:a16="http://schemas.microsoft.com/office/drawing/2014/main" xmlns="" id="{60159280-5A48-419A-8380-01477B69ED6F}"/>
              </a:ext>
            </a:extLst>
          </p:cNvPr>
          <p:cNvGraphicFramePr>
            <a:graphicFrameLocks noGrp="1"/>
          </p:cNvGraphicFramePr>
          <p:nvPr/>
        </p:nvGraphicFramePr>
        <p:xfrm>
          <a:off x="5791200" y="2874963"/>
          <a:ext cx="2844800" cy="463550"/>
        </p:xfrm>
        <a:graphic>
          <a:graphicData uri="http://schemas.openxmlformats.org/drawingml/2006/table">
            <a:tbl>
              <a:tblPr/>
              <a:tblGrid>
                <a:gridCol w="568325">
                  <a:extLst>
                    <a:ext uri="{9D8B030D-6E8A-4147-A177-3AD203B41FA5}">
                      <a16:colId xmlns:a16="http://schemas.microsoft.com/office/drawing/2014/main" xmlns="" val="20000"/>
                    </a:ext>
                  </a:extLst>
                </a:gridCol>
                <a:gridCol w="568325">
                  <a:extLst>
                    <a:ext uri="{9D8B030D-6E8A-4147-A177-3AD203B41FA5}">
                      <a16:colId xmlns:a16="http://schemas.microsoft.com/office/drawing/2014/main" xmlns="" val="20001"/>
                    </a:ext>
                  </a:extLst>
                </a:gridCol>
                <a:gridCol w="571500">
                  <a:extLst>
                    <a:ext uri="{9D8B030D-6E8A-4147-A177-3AD203B41FA5}">
                      <a16:colId xmlns:a16="http://schemas.microsoft.com/office/drawing/2014/main" xmlns="" val="20002"/>
                    </a:ext>
                  </a:extLst>
                </a:gridCol>
                <a:gridCol w="568325">
                  <a:extLst>
                    <a:ext uri="{9D8B030D-6E8A-4147-A177-3AD203B41FA5}">
                      <a16:colId xmlns:a16="http://schemas.microsoft.com/office/drawing/2014/main" xmlns="" val="20003"/>
                    </a:ext>
                  </a:extLst>
                </a:gridCol>
                <a:gridCol w="568325">
                  <a:extLst>
                    <a:ext uri="{9D8B030D-6E8A-4147-A177-3AD203B41FA5}">
                      <a16:colId xmlns:a16="http://schemas.microsoft.com/office/drawing/2014/main" xmlns="" val="20004"/>
                    </a:ext>
                  </a:extLst>
                </a:gridCol>
              </a:tblGrid>
              <a:tr h="231775">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a:ln>
                            <a:noFill/>
                          </a:ln>
                          <a:solidFill>
                            <a:srgbClr val="000000"/>
                          </a:solidFill>
                          <a:effectLst/>
                          <a:latin typeface="Calibri" pitchFamily="34" charset="0"/>
                          <a:ea typeface="Microsoft YaHei" charset="-122"/>
                        </a:rPr>
                        <a:t>10%</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984807"/>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a:ln>
                            <a:noFill/>
                          </a:ln>
                          <a:solidFill>
                            <a:srgbClr val="000000"/>
                          </a:solidFill>
                          <a:effectLst/>
                          <a:latin typeface="Calibri" pitchFamily="34" charset="0"/>
                          <a:ea typeface="Microsoft YaHei" charset="-122"/>
                        </a:rPr>
                        <a:t>19%</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FAC090"/>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a:ln>
                            <a:noFill/>
                          </a:ln>
                          <a:solidFill>
                            <a:srgbClr val="000000"/>
                          </a:solidFill>
                          <a:effectLst/>
                          <a:latin typeface="Calibri" pitchFamily="34" charset="0"/>
                          <a:ea typeface="Microsoft YaHei" charset="-122"/>
                        </a:rPr>
                        <a:t>23%</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FCD5B5"/>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a:ln>
                            <a:noFill/>
                          </a:ln>
                          <a:solidFill>
                            <a:srgbClr val="000000"/>
                          </a:solidFill>
                          <a:effectLst/>
                          <a:latin typeface="Calibri" pitchFamily="34" charset="0"/>
                          <a:ea typeface="Microsoft YaHei" charset="-122"/>
                        </a:rPr>
                        <a:t>25%</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a:ln>
                            <a:noFill/>
                          </a:ln>
                          <a:solidFill>
                            <a:srgbClr val="000000"/>
                          </a:solidFill>
                          <a:effectLst/>
                          <a:latin typeface="Calibri" pitchFamily="34" charset="0"/>
                          <a:ea typeface="Microsoft YaHei" charset="-122"/>
                        </a:rPr>
                        <a:t>23%</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xmlns="" val="10000"/>
                  </a:ext>
                </a:extLst>
              </a:tr>
              <a:tr h="231775">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a:ln>
                            <a:noFill/>
                          </a:ln>
                          <a:solidFill>
                            <a:srgbClr val="000000"/>
                          </a:solidFill>
                          <a:effectLst/>
                          <a:latin typeface="Calibri" pitchFamily="34" charset="0"/>
                          <a:ea typeface="Microsoft YaHei" charset="-122"/>
                        </a:rPr>
                        <a:t>458</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EECE1"/>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a:ln>
                            <a:noFill/>
                          </a:ln>
                          <a:solidFill>
                            <a:srgbClr val="000000"/>
                          </a:solidFill>
                          <a:effectLst/>
                          <a:latin typeface="Calibri" pitchFamily="34" charset="0"/>
                          <a:ea typeface="Microsoft YaHei" charset="-122"/>
                        </a:rPr>
                        <a:t>886</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EECE1"/>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a:ln>
                            <a:noFill/>
                          </a:ln>
                          <a:solidFill>
                            <a:srgbClr val="000000"/>
                          </a:solidFill>
                          <a:effectLst/>
                          <a:latin typeface="Calibri" pitchFamily="34" charset="0"/>
                          <a:ea typeface="Microsoft YaHei" charset="-122"/>
                        </a:rPr>
                        <a:t>1052</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EECE1"/>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a:ln>
                            <a:noFill/>
                          </a:ln>
                          <a:solidFill>
                            <a:srgbClr val="000000"/>
                          </a:solidFill>
                          <a:effectLst/>
                          <a:latin typeface="Calibri" pitchFamily="34" charset="0"/>
                          <a:ea typeface="Microsoft YaHei" charset="-122"/>
                        </a:rPr>
                        <a:t>1150</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EECE1"/>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a:ln>
                            <a:noFill/>
                          </a:ln>
                          <a:solidFill>
                            <a:srgbClr val="000000"/>
                          </a:solidFill>
                          <a:effectLst/>
                          <a:latin typeface="Calibri" pitchFamily="34" charset="0"/>
                          <a:ea typeface="Microsoft YaHei" charset="-122"/>
                        </a:rPr>
                        <a:t>1066</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EECE1"/>
                    </a:solidFill>
                  </a:tcPr>
                </a:tc>
                <a:extLst>
                  <a:ext uri="{0D108BD9-81ED-4DB2-BD59-A6C34878D82A}">
                    <a16:rowId xmlns:a16="http://schemas.microsoft.com/office/drawing/2014/main" xmlns="" val="10001"/>
                  </a:ext>
                </a:extLst>
              </a:tr>
            </a:tbl>
          </a:graphicData>
        </a:graphic>
      </p:graphicFrame>
      <p:sp>
        <p:nvSpPr>
          <p:cNvPr id="31787" name="Text Box 60">
            <a:extLst>
              <a:ext uri="{FF2B5EF4-FFF2-40B4-BE49-F238E27FC236}">
                <a16:creationId xmlns:a16="http://schemas.microsoft.com/office/drawing/2014/main" xmlns="" id="{55A33A02-87ED-4D52-BBF1-BEE348CAAF61}"/>
              </a:ext>
            </a:extLst>
          </p:cNvPr>
          <p:cNvSpPr txBox="1">
            <a:spLocks noChangeArrowheads="1"/>
          </p:cNvSpPr>
          <p:nvPr/>
        </p:nvSpPr>
        <p:spPr bwMode="auto">
          <a:xfrm>
            <a:off x="113190" y="3713163"/>
            <a:ext cx="2079625"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400" dirty="0" smtClean="0">
                <a:solidFill>
                  <a:srgbClr val="3E3F68"/>
                </a:solidFill>
                <a:latin typeface="Times New Roman" pitchFamily="18" charset="0"/>
                <a:cs typeface="Times New Roman" pitchFamily="18" charset="0"/>
              </a:rPr>
              <a:t>   </a:t>
            </a:r>
            <a:r>
              <a:rPr lang="sr-Latn-RS" altLang="en-US" sz="1400" dirty="0" smtClean="0">
                <a:solidFill>
                  <a:srgbClr val="3E3F68"/>
                </a:solidFill>
                <a:latin typeface="Times New Roman" pitchFamily="18" charset="0"/>
                <a:cs typeface="Times New Roman" pitchFamily="18" charset="0"/>
              </a:rPr>
              <a:t>January 2022</a:t>
            </a:r>
            <a:r>
              <a:rPr lang="en-US" altLang="en-US" sz="1400" dirty="0" smtClean="0">
                <a:solidFill>
                  <a:srgbClr val="3E3F68"/>
                </a:solidFill>
                <a:latin typeface="Times New Roman" pitchFamily="18" charset="0"/>
                <a:cs typeface="Times New Roman" pitchFamily="18" charset="0"/>
              </a:rPr>
              <a:t>.</a:t>
            </a:r>
            <a:endParaRPr lang="en-US" altLang="en-US" sz="1400" dirty="0">
              <a:solidFill>
                <a:srgbClr val="3E3F68"/>
              </a:solidFill>
              <a:latin typeface="Arial Black"/>
            </a:endParaRPr>
          </a:p>
        </p:txBody>
      </p:sp>
      <p:graphicFrame>
        <p:nvGraphicFramePr>
          <p:cNvPr id="22590" name="Group 62">
            <a:extLst>
              <a:ext uri="{FF2B5EF4-FFF2-40B4-BE49-F238E27FC236}">
                <a16:creationId xmlns:a16="http://schemas.microsoft.com/office/drawing/2014/main" xmlns="" id="{5C92DD22-ED4B-44F3-8695-2669FD97C0BD}"/>
              </a:ext>
            </a:extLst>
          </p:cNvPr>
          <p:cNvGraphicFramePr>
            <a:graphicFrameLocks noGrp="1"/>
          </p:cNvGraphicFramePr>
          <p:nvPr>
            <p:extLst>
              <p:ext uri="{D42A27DB-BD31-4B8C-83A1-F6EECF244321}">
                <p14:modId xmlns:p14="http://schemas.microsoft.com/office/powerpoint/2010/main" xmlns="" val="3175571366"/>
              </p:ext>
            </p:extLst>
          </p:nvPr>
        </p:nvGraphicFramePr>
        <p:xfrm>
          <a:off x="5780069" y="3704601"/>
          <a:ext cx="2060575" cy="495300"/>
        </p:xfrm>
        <a:graphic>
          <a:graphicData uri="http://schemas.openxmlformats.org/drawingml/2006/table">
            <a:tbl>
              <a:tblPr/>
              <a:tblGrid>
                <a:gridCol w="2060575">
                  <a:extLst>
                    <a:ext uri="{9D8B030D-6E8A-4147-A177-3AD203B41FA5}">
                      <a16:colId xmlns:a16="http://schemas.microsoft.com/office/drawing/2014/main" xmlns="" val="20000"/>
                    </a:ext>
                  </a:extLst>
                </a:gridCol>
              </a:tblGrid>
              <a:tr h="495300">
                <a:tc>
                  <a:txBody>
                    <a:bodyPr/>
                    <a:lstStyle/>
                    <a:p>
                      <a:pPr marL="0" marR="0" lvl="0" indent="0" algn="ctr"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b="0" i="0" u="none" strike="noStrike" cap="none" normalizeH="0" baseline="0" dirty="0">
                          <a:ln>
                            <a:noFill/>
                          </a:ln>
                          <a:solidFill>
                            <a:schemeClr val="tx1"/>
                          </a:solidFill>
                          <a:effectLst/>
                          <a:latin typeface="Times New Roman" pitchFamily="18" charset="0"/>
                          <a:ea typeface="Microsoft YaHei"/>
                          <a:cs typeface="Times New Roman" pitchFamily="18" charset="0"/>
                        </a:rPr>
                        <a:t>Average</a:t>
                      </a:r>
                      <a:r>
                        <a:rPr kumimoji="0" lang="en-US" sz="1400" b="0" i="0" u="none" strike="noStrike" cap="none" normalizeH="0" baseline="0" dirty="0">
                          <a:ln>
                            <a:noFill/>
                          </a:ln>
                          <a:solidFill>
                            <a:schemeClr val="tx1"/>
                          </a:solidFill>
                          <a:effectLst/>
                          <a:latin typeface="Times New Roman" pitchFamily="18" charset="0"/>
                          <a:ea typeface="Microsoft YaHei"/>
                          <a:cs typeface="Times New Roman" pitchFamily="18" charset="0"/>
                        </a:rPr>
                        <a:t> age</a:t>
                      </a:r>
                      <a:r>
                        <a:rPr lang="en-US" sz="1400" b="0" i="0" u="none" strike="noStrike" cap="none" normalizeH="0" baseline="0" dirty="0">
                          <a:ln>
                            <a:noFill/>
                          </a:ln>
                          <a:solidFill>
                            <a:schemeClr val="tx1"/>
                          </a:solidFill>
                          <a:effectLst/>
                          <a:latin typeface="Times New Roman" pitchFamily="18" charset="0"/>
                          <a:ea typeface="Microsoft YaHei"/>
                          <a:cs typeface="Times New Roman" pitchFamily="18" charset="0"/>
                        </a:rPr>
                        <a:t>:</a:t>
                      </a:r>
                      <a:r>
                        <a:rPr kumimoji="0" lang="en-US" sz="1400" b="0" i="0" u="none" strike="noStrike" cap="none" normalizeH="0" baseline="0" dirty="0">
                          <a:ln>
                            <a:noFill/>
                          </a:ln>
                          <a:solidFill>
                            <a:schemeClr val="tx1"/>
                          </a:solidFill>
                          <a:effectLst/>
                          <a:latin typeface="Times New Roman" pitchFamily="18" charset="0"/>
                          <a:ea typeface="Microsoft YaHei"/>
                          <a:cs typeface="Times New Roman" pitchFamily="18" charset="0"/>
                        </a:rPr>
                        <a:t> 42,7</a:t>
                      </a:r>
                    </a:p>
                  </a:txBody>
                  <a:tcPr marL="0" marR="0" marT="3606" marB="0" anchor="ctr" horzOverflow="overflow">
                    <a:lnL w="5760" cap="flat" cmpd="sng" algn="ctr">
                      <a:solidFill>
                        <a:srgbClr val="BFBFBF"/>
                      </a:solidFill>
                      <a:prstDash val="solid"/>
                      <a:round/>
                      <a:headEnd type="none" w="med" len="med"/>
                      <a:tailEnd type="none" w="med" len="med"/>
                    </a:lnL>
                    <a:lnR w="5760" cap="flat" cmpd="sng" algn="ctr">
                      <a:solidFill>
                        <a:srgbClr val="BFBFBF"/>
                      </a:solidFill>
                      <a:prstDash val="solid"/>
                      <a:round/>
                      <a:headEnd type="none" w="med" len="med"/>
                      <a:tailEnd type="none" w="med" len="med"/>
                    </a:lnR>
                    <a:lnT w="5760" cap="flat" cmpd="sng" algn="ctr">
                      <a:solidFill>
                        <a:srgbClr val="BFBFBF"/>
                      </a:solidFill>
                      <a:prstDash val="solid"/>
                      <a:round/>
                      <a:headEnd type="none" w="med" len="med"/>
                      <a:tailEnd type="none" w="med" len="med"/>
                    </a:lnT>
                    <a:lnB w="5760" cap="flat" cmpd="sng" algn="ctr">
                      <a:solidFill>
                        <a:srgbClr val="BFBFBF"/>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xmlns="" val="10000"/>
                  </a:ext>
                </a:extLst>
              </a:tr>
            </a:tbl>
          </a:graphicData>
        </a:graphic>
      </p:graphicFrame>
      <p:sp>
        <p:nvSpPr>
          <p:cNvPr id="2" name="TextBox 1">
            <a:extLst>
              <a:ext uri="{FF2B5EF4-FFF2-40B4-BE49-F238E27FC236}">
                <a16:creationId xmlns:a16="http://schemas.microsoft.com/office/drawing/2014/main" xmlns="" id="{39A2205A-11DF-4BA3-90D7-49554111C9F8}"/>
              </a:ext>
            </a:extLst>
          </p:cNvPr>
          <p:cNvSpPr txBox="1"/>
          <p:nvPr/>
        </p:nvSpPr>
        <p:spPr>
          <a:xfrm>
            <a:off x="2916357" y="129593"/>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POPULATION</a:t>
            </a:r>
            <a:endParaRPr 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xmlns="" id="{CB3A7CC2-A80E-4BF5-B21A-B2C434BE294B}"/>
              </a:ext>
            </a:extLst>
          </p:cNvPr>
          <p:cNvSpPr txBox="1"/>
          <p:nvPr/>
        </p:nvSpPr>
        <p:spPr>
          <a:xfrm>
            <a:off x="5418723" y="914400"/>
            <a:ext cx="332973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dirty="0">
                <a:solidFill>
                  <a:schemeClr val="accent1">
                    <a:lumMod val="50000"/>
                  </a:schemeClr>
                </a:solidFill>
                <a:latin typeface="Times New Roman" pitchFamily="18" charset="0"/>
                <a:cs typeface="Times New Roman" pitchFamily="18" charset="0"/>
              </a:rPr>
              <a:t>UNEMPLOYED AGE STRUCTURE</a:t>
            </a:r>
            <a:endParaRPr lang="en-US" sz="1600" dirty="0">
              <a:solidFill>
                <a:schemeClr val="accent1">
                  <a:lumMod val="50000"/>
                </a:schemeClr>
              </a:solidFill>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a:extLst>
              <a:ext uri="{FF2B5EF4-FFF2-40B4-BE49-F238E27FC236}">
                <a16:creationId xmlns:a16="http://schemas.microsoft.com/office/drawing/2014/main" xmlns="" id="{1A990BD5-9567-4A62-8B8E-E80C36599311}"/>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47813" y="1858963"/>
            <a:ext cx="3073400" cy="882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9700" name="Picture 3">
            <a:extLst>
              <a:ext uri="{FF2B5EF4-FFF2-40B4-BE49-F238E27FC236}">
                <a16:creationId xmlns:a16="http://schemas.microsoft.com/office/drawing/2014/main" xmlns="" id="{33758AFD-8EE0-4FE4-BFE3-EA3141E73896}"/>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47813" y="2698750"/>
            <a:ext cx="3000375" cy="493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9701" name="Picture 4">
            <a:extLst>
              <a:ext uri="{FF2B5EF4-FFF2-40B4-BE49-F238E27FC236}">
                <a16:creationId xmlns:a16="http://schemas.microsoft.com/office/drawing/2014/main" xmlns="" id="{C590580D-3CB8-4F17-A89C-C79EA0508324}"/>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47813" y="3686175"/>
            <a:ext cx="3000375" cy="54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9702" name="Picture 5">
            <a:extLst>
              <a:ext uri="{FF2B5EF4-FFF2-40B4-BE49-F238E27FC236}">
                <a16:creationId xmlns:a16="http://schemas.microsoft.com/office/drawing/2014/main" xmlns="" id="{9EE97220-8980-4308-B88E-188E8F66DC35}"/>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846078" y="3279144"/>
            <a:ext cx="3078162" cy="877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9703" name="Picture 6">
            <a:extLst>
              <a:ext uri="{FF2B5EF4-FFF2-40B4-BE49-F238E27FC236}">
                <a16:creationId xmlns:a16="http://schemas.microsoft.com/office/drawing/2014/main" xmlns="" id="{227DF33D-25D1-407E-A83A-C6BF0EBB72E9}"/>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992688" y="1762125"/>
            <a:ext cx="2541587" cy="328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9704" name="Text Box 7">
            <a:extLst>
              <a:ext uri="{FF2B5EF4-FFF2-40B4-BE49-F238E27FC236}">
                <a16:creationId xmlns:a16="http://schemas.microsoft.com/office/drawing/2014/main" xmlns="" id="{3123EBB7-35AC-470B-9965-F1B252773898}"/>
              </a:ext>
            </a:extLst>
          </p:cNvPr>
          <p:cNvSpPr txBox="1">
            <a:spLocks noChangeArrowheads="1"/>
          </p:cNvSpPr>
          <p:nvPr/>
        </p:nvSpPr>
        <p:spPr bwMode="auto">
          <a:xfrm>
            <a:off x="0" y="-3175"/>
            <a:ext cx="8458200"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29712" name="Picture 15">
            <a:extLst>
              <a:ext uri="{FF2B5EF4-FFF2-40B4-BE49-F238E27FC236}">
                <a16:creationId xmlns:a16="http://schemas.microsoft.com/office/drawing/2014/main" xmlns="" id="{75922D53-31DF-4C1F-AB6E-03E531FE5CEB}"/>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3E71173A-6963-4A5C-8E21-A4A6C0C25898}"/>
              </a:ext>
            </a:extLst>
          </p:cNvPr>
          <p:cNvSpPr txBox="1"/>
          <p:nvPr/>
        </p:nvSpPr>
        <p:spPr>
          <a:xfrm>
            <a:off x="1" y="-1"/>
            <a:ext cx="8712484"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6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WHY INVESTING IN </a:t>
            </a:r>
            <a:r>
              <a:rPr lang="sr-Latn-RS" sz="26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THE MUNICIPALITY OF </a:t>
            </a:r>
            <a:r>
              <a:rPr lang="en-GB" sz="26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RUMA</a:t>
            </a:r>
            <a:r>
              <a:rPr lang="en-GB" sz="26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26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6" name="Rounded Rectangle 4"/>
          <p:cNvSpPr/>
          <p:nvPr/>
        </p:nvSpPr>
        <p:spPr>
          <a:xfrm>
            <a:off x="3440124" y="1985206"/>
            <a:ext cx="2263752" cy="1173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en-US" sz="1400" b="1"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7" name="Rectangle 26"/>
          <p:cNvSpPr/>
          <p:nvPr/>
        </p:nvSpPr>
        <p:spPr>
          <a:xfrm>
            <a:off x="3972797" y="2387084"/>
            <a:ext cx="184731" cy="369332"/>
          </a:xfrm>
          <a:prstGeom prst="rect">
            <a:avLst/>
          </a:prstGeom>
        </p:spPr>
        <p:txBody>
          <a:bodyPr wrap="none">
            <a:spAutoFit/>
          </a:bodyPr>
          <a:lstStyle/>
          <a:p>
            <a:pPr lvl="0"/>
            <a:endParaRPr lang="en-US" dirty="0"/>
          </a:p>
        </p:txBody>
      </p:sp>
      <p:grpSp>
        <p:nvGrpSpPr>
          <p:cNvPr id="28" name="Group 27"/>
          <p:cNvGrpSpPr/>
          <p:nvPr/>
        </p:nvGrpSpPr>
        <p:grpSpPr>
          <a:xfrm>
            <a:off x="1548677" y="1681861"/>
            <a:ext cx="2590675" cy="1300385"/>
            <a:chOff x="1329598" y="1108369"/>
            <a:chExt cx="2590675" cy="1300385"/>
          </a:xfrm>
        </p:grpSpPr>
        <p:sp>
          <p:nvSpPr>
            <p:cNvPr id="29" name="Rounded Rectangle 28"/>
            <p:cNvSpPr/>
            <p:nvPr/>
          </p:nvSpPr>
          <p:spPr>
            <a:xfrm>
              <a:off x="1343391" y="1108369"/>
              <a:ext cx="2576882" cy="1300385"/>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0" name="Rounded Rectangle 4"/>
            <p:cNvSpPr/>
            <p:nvPr/>
          </p:nvSpPr>
          <p:spPr>
            <a:xfrm>
              <a:off x="1329598" y="1139971"/>
              <a:ext cx="2500708" cy="12242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err="1" smtClean="0">
                  <a:solidFill>
                    <a:schemeClr val="bg1"/>
                  </a:solidFill>
                  <a:latin typeface="Times New Roman" pitchFamily="18" charset="0"/>
                  <a:cs typeface="Times New Roman" pitchFamily="18" charset="0"/>
                </a:rPr>
                <a:t>Exellent</a:t>
              </a:r>
              <a:r>
                <a:rPr lang="en-US" sz="1400" b="1" dirty="0" smtClean="0">
                  <a:solidFill>
                    <a:schemeClr val="bg1"/>
                  </a:solidFill>
                  <a:latin typeface="Times New Roman" pitchFamily="18" charset="0"/>
                  <a:cs typeface="Times New Roman" pitchFamily="18" charset="0"/>
                </a:rPr>
                <a:t> strategic location</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i="1" dirty="0" smtClean="0">
                  <a:solidFill>
                    <a:schemeClr val="bg1"/>
                  </a:solidFill>
                  <a:latin typeface="Times New Roman" pitchFamily="18" charset="0"/>
                  <a:cs typeface="Times New Roman" pitchFamily="18" charset="0"/>
                </a:rPr>
                <a:t>- </a:t>
              </a:r>
              <a:r>
                <a:rPr lang="en-US" sz="1400" b="1" dirty="0" smtClean="0">
                  <a:solidFill>
                    <a:schemeClr val="bg1"/>
                  </a:solidFill>
                  <a:latin typeface="Times New Roman" pitchFamily="18" charset="0"/>
                  <a:cs typeface="Times New Roman" pitchFamily="18" charset="0"/>
                </a:rPr>
                <a:t>close proximity to Belgrade, the international airport, major highways, and main railroads</a:t>
              </a:r>
              <a:endParaRPr lang="en-US" sz="1400" b="1" dirty="0">
                <a:solidFill>
                  <a:schemeClr val="bg1"/>
                </a:solidFill>
                <a:latin typeface="Times New Roman" pitchFamily="18" charset="0"/>
                <a:cs typeface="Times New Roman" pitchFamily="18" charset="0"/>
              </a:endParaRPr>
            </a:p>
          </p:txBody>
        </p:sp>
      </p:grpSp>
      <p:grpSp>
        <p:nvGrpSpPr>
          <p:cNvPr id="31" name="Group 30"/>
          <p:cNvGrpSpPr/>
          <p:nvPr/>
        </p:nvGrpSpPr>
        <p:grpSpPr>
          <a:xfrm>
            <a:off x="354452" y="608015"/>
            <a:ext cx="8222032" cy="944574"/>
            <a:chOff x="0" y="0"/>
            <a:chExt cx="8222032" cy="944574"/>
          </a:xfrm>
        </p:grpSpPr>
        <p:sp>
          <p:nvSpPr>
            <p:cNvPr id="32" name="Rounded Rectangle 31"/>
            <p:cNvSpPr/>
            <p:nvPr/>
          </p:nvSpPr>
          <p:spPr>
            <a:xfrm>
              <a:off x="0" y="0"/>
              <a:ext cx="8222032" cy="944574"/>
            </a:xfrm>
            <a:prstGeom prst="roundRect">
              <a:avLst>
                <a:gd name="adj" fmla="val 10000"/>
              </a:avLst>
            </a:pr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33" name="Rounded Rectangle 4"/>
            <p:cNvSpPr/>
            <p:nvPr/>
          </p:nvSpPr>
          <p:spPr>
            <a:xfrm>
              <a:off x="27666" y="27666"/>
              <a:ext cx="8166700" cy="8892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sr-Cyrl-RS" sz="2800" b="1" kern="1200" dirty="0" smtClean="0">
                  <a:effectLst>
                    <a:outerShdw blurRad="38100" dist="38100" dir="2700000" algn="tl">
                      <a:srgbClr val="000000">
                        <a:alpha val="43137"/>
                      </a:srgbClr>
                    </a:outerShdw>
                  </a:effectLst>
                  <a:latin typeface="Times New Roman" pitchFamily="18" charset="0"/>
                  <a:cs typeface="Times New Roman" pitchFamily="18" charset="0"/>
                </a:rPr>
                <a:t>5</a:t>
              </a:r>
              <a:r>
                <a:rPr lang="sr-Latn-RS" sz="2800" b="1" kern="1200" dirty="0" smtClean="0">
                  <a:effectLst>
                    <a:outerShdw blurRad="38100" dist="38100" dir="2700000" algn="tl">
                      <a:srgbClr val="000000">
                        <a:alpha val="43137"/>
                      </a:srgbClr>
                    </a:outerShdw>
                  </a:effectLst>
                  <a:latin typeface="Times New Roman" pitchFamily="18" charset="0"/>
                  <a:cs typeface="Times New Roman" pitchFamily="18" charset="0"/>
                </a:rPr>
                <a:t> REASONS FOR INVESTING IN RUMA</a:t>
              </a:r>
              <a:endParaRPr lang="en-US" sz="2800" b="1" kern="1200" dirty="0">
                <a:effectLst>
                  <a:outerShdw blurRad="38100" dist="38100" dir="2700000" algn="tl">
                    <a:srgbClr val="000000">
                      <a:alpha val="43137"/>
                    </a:srgbClr>
                  </a:outerShdw>
                </a:effectLst>
                <a:latin typeface="Times New Roman" pitchFamily="18" charset="0"/>
                <a:cs typeface="Times New Roman" pitchFamily="18" charset="0"/>
              </a:endParaRPr>
            </a:p>
          </p:txBody>
        </p:sp>
      </p:grpSp>
      <p:grpSp>
        <p:nvGrpSpPr>
          <p:cNvPr id="34" name="Group 33"/>
          <p:cNvGrpSpPr/>
          <p:nvPr/>
        </p:nvGrpSpPr>
        <p:grpSpPr>
          <a:xfrm>
            <a:off x="4589987" y="1717372"/>
            <a:ext cx="2716101" cy="1300385"/>
            <a:chOff x="4353610" y="1108369"/>
            <a:chExt cx="2716101" cy="1300385"/>
          </a:xfrm>
        </p:grpSpPr>
        <p:sp>
          <p:nvSpPr>
            <p:cNvPr id="35" name="Rounded Rectangle 34"/>
            <p:cNvSpPr/>
            <p:nvPr/>
          </p:nvSpPr>
          <p:spPr>
            <a:xfrm>
              <a:off x="4353610" y="1108369"/>
              <a:ext cx="2716101" cy="1300385"/>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6" name="Rounded Rectangle 4"/>
            <p:cNvSpPr/>
            <p:nvPr/>
          </p:nvSpPr>
          <p:spPr>
            <a:xfrm>
              <a:off x="4391697" y="1146456"/>
              <a:ext cx="2639927" cy="12242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latin typeface="Times New Roman" pitchFamily="18" charset="0"/>
                  <a:cs typeface="Times New Roman" pitchFamily="18" charset="0"/>
                </a:rPr>
                <a:t>A good return on investment and optimum cost-benefit</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ru-RU" sz="1400" b="1" dirty="0" smtClean="0">
                  <a:solidFill>
                    <a:schemeClr val="bg1"/>
                  </a:solidFill>
                  <a:latin typeface="Times New Roman" pitchFamily="18" charset="0"/>
                  <a:cs typeface="Times New Roman" pitchFamily="18" charset="0"/>
                </a:rPr>
                <a:t>- the qualified workforce at competitive rates, fairly-priced land, and low construction costs</a:t>
              </a:r>
              <a:endParaRPr lang="en-US" sz="1400" b="1" kern="1200" dirty="0">
                <a:solidFill>
                  <a:schemeClr val="bg1"/>
                </a:solidFill>
                <a:latin typeface="Times New Roman" pitchFamily="18" charset="0"/>
                <a:cs typeface="Times New Roman" pitchFamily="18" charset="0"/>
              </a:endParaRPr>
            </a:p>
          </p:txBody>
        </p:sp>
      </p:grpSp>
      <p:grpSp>
        <p:nvGrpSpPr>
          <p:cNvPr id="37" name="Group 36"/>
          <p:cNvGrpSpPr/>
          <p:nvPr/>
        </p:nvGrpSpPr>
        <p:grpSpPr>
          <a:xfrm>
            <a:off x="439967" y="3583680"/>
            <a:ext cx="2336744" cy="1246081"/>
            <a:chOff x="2" y="2523450"/>
            <a:chExt cx="2336744" cy="1246081"/>
          </a:xfrm>
        </p:grpSpPr>
        <p:sp>
          <p:nvSpPr>
            <p:cNvPr id="38" name="Rounded Rectangle 37"/>
            <p:cNvSpPr/>
            <p:nvPr/>
          </p:nvSpPr>
          <p:spPr>
            <a:xfrm>
              <a:off x="2" y="2523450"/>
              <a:ext cx="2336744" cy="1246081"/>
            </a:xfrm>
            <a:prstGeom prst="roundRect">
              <a:avLst>
                <a:gd name="adj" fmla="val 10000"/>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39" name="Rounded Rectangle 4"/>
            <p:cNvSpPr/>
            <p:nvPr/>
          </p:nvSpPr>
          <p:spPr>
            <a:xfrm>
              <a:off x="36498" y="2559946"/>
              <a:ext cx="2263752" cy="1173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ru-RU" sz="1400" b="1" dirty="0" smtClean="0">
                  <a:solidFill>
                    <a:schemeClr val="bg1"/>
                  </a:solidFill>
                  <a:latin typeface="Times New Roman" pitchFamily="18" charset="0"/>
                  <a:cs typeface="Times New Roman" pitchFamily="18" charset="0"/>
                </a:rPr>
                <a:t>Straightforward construction permit procedures</a:t>
              </a:r>
              <a:endParaRPr lang="ru-RU" sz="1400" b="1" dirty="0">
                <a:solidFill>
                  <a:schemeClr val="bg1"/>
                </a:solidFill>
                <a:latin typeface="Times New Roman" pitchFamily="18" charset="0"/>
                <a:cs typeface="Times New Roman" pitchFamily="18" charset="0"/>
              </a:endParaRPr>
            </a:p>
          </p:txBody>
        </p:sp>
      </p:grpSp>
      <p:grpSp>
        <p:nvGrpSpPr>
          <p:cNvPr id="40" name="Group 39"/>
          <p:cNvGrpSpPr/>
          <p:nvPr/>
        </p:nvGrpSpPr>
        <p:grpSpPr>
          <a:xfrm>
            <a:off x="3225781" y="3618542"/>
            <a:ext cx="2781216" cy="1173403"/>
            <a:chOff x="2666986" y="2572969"/>
            <a:chExt cx="2781216" cy="1173403"/>
          </a:xfrm>
        </p:grpSpPr>
        <p:sp>
          <p:nvSpPr>
            <p:cNvPr id="41" name="Rounded Rectangle 40"/>
            <p:cNvSpPr/>
            <p:nvPr/>
          </p:nvSpPr>
          <p:spPr>
            <a:xfrm>
              <a:off x="2666986" y="2572969"/>
              <a:ext cx="2781216" cy="1173403"/>
            </a:xfrm>
            <a:prstGeom prst="roundRect">
              <a:avLst>
                <a:gd name="adj" fmla="val 10000"/>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42" name="Rounded Rectangle 4"/>
            <p:cNvSpPr/>
            <p:nvPr/>
          </p:nvSpPr>
          <p:spPr>
            <a:xfrm>
              <a:off x="2701354" y="2607337"/>
              <a:ext cx="2712480" cy="11046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latin typeface="Times New Roman" pitchFamily="18" charset="0"/>
                  <a:cs typeface="Times New Roman" pitchFamily="18" charset="0"/>
                </a:rPr>
                <a:t>Extremely attractive industrial locations with direct access to</a:t>
              </a:r>
              <a:r>
                <a:rPr lang="ru-RU" sz="1400" b="1" dirty="0" smtClean="0">
                  <a:solidFill>
                    <a:schemeClr val="tx1">
                      <a:lumMod val="75000"/>
                      <a:lumOff val="25000"/>
                    </a:schemeClr>
                  </a:solidFill>
                  <a:latin typeface="Times New Roman" pitchFamily="18" charset="0"/>
                  <a:cs typeface="Times New Roman" pitchFamily="18" charset="0"/>
                </a:rPr>
                <a:t> </a:t>
              </a:r>
              <a:r>
                <a:rPr lang="ru-RU" sz="1400" b="1" dirty="0" smtClean="0">
                  <a:solidFill>
                    <a:schemeClr val="bg1"/>
                  </a:solidFill>
                  <a:latin typeface="Times New Roman" pitchFamily="18" charset="0"/>
                  <a:cs typeface="Times New Roman" pitchFamily="18" charset="0"/>
                </a:rPr>
                <a:t>trans-European highway</a:t>
              </a:r>
              <a:r>
                <a:rPr lang="sr-Cyrl-RS" sz="1400" b="1" dirty="0" smtClean="0">
                  <a:solidFill>
                    <a:schemeClr val="bg1"/>
                  </a:solidFill>
                  <a:latin typeface="Times New Roman" pitchFamily="18" charset="0"/>
                  <a:cs typeface="Times New Roman" pitchFamily="18" charset="0"/>
                </a:rPr>
                <a:t> </a:t>
              </a:r>
              <a:r>
                <a:rPr lang="en-US" sz="1400" b="1" dirty="0" smtClean="0">
                  <a:solidFill>
                    <a:schemeClr val="bg1"/>
                  </a:solidFill>
                  <a:latin typeface="Times New Roman" pitchFamily="18" charset="0"/>
                  <a:cs typeface="Times New Roman" pitchFamily="18" charset="0"/>
                </a:rPr>
                <a:t> E-70</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latin typeface="Times New Roman" pitchFamily="18" charset="0"/>
                  <a:cs typeface="Times New Roman" pitchFamily="18" charset="0"/>
                </a:rPr>
                <a:t>- 5 industrial zones</a:t>
              </a:r>
              <a:endParaRPr lang="en-US" sz="1400" b="1" dirty="0">
                <a:solidFill>
                  <a:schemeClr val="bg1"/>
                </a:solidFill>
                <a:latin typeface="Times New Roman" pitchFamily="18" charset="0"/>
                <a:cs typeface="Times New Roman" pitchFamily="18" charset="0"/>
              </a:endParaRPr>
            </a:p>
          </p:txBody>
        </p:sp>
      </p:grpSp>
      <p:grpSp>
        <p:nvGrpSpPr>
          <p:cNvPr id="43" name="Group 42"/>
          <p:cNvGrpSpPr/>
          <p:nvPr/>
        </p:nvGrpSpPr>
        <p:grpSpPr>
          <a:xfrm>
            <a:off x="6406922" y="3591907"/>
            <a:ext cx="2331460" cy="1173403"/>
            <a:chOff x="5714996" y="2590797"/>
            <a:chExt cx="2331460" cy="1173403"/>
          </a:xfrm>
        </p:grpSpPr>
        <p:sp>
          <p:nvSpPr>
            <p:cNvPr id="44" name="Rounded Rectangle 43"/>
            <p:cNvSpPr/>
            <p:nvPr/>
          </p:nvSpPr>
          <p:spPr>
            <a:xfrm>
              <a:off x="5714996" y="2590797"/>
              <a:ext cx="2331460" cy="1173403"/>
            </a:xfrm>
            <a:prstGeom prst="roundRect">
              <a:avLst>
                <a:gd name="adj" fmla="val 10000"/>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45" name="Rounded Rectangle 4"/>
            <p:cNvSpPr/>
            <p:nvPr/>
          </p:nvSpPr>
          <p:spPr>
            <a:xfrm>
              <a:off x="5749364" y="2625165"/>
              <a:ext cx="2262724" cy="11046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ru-RU" sz="1400" b="1" dirty="0" smtClean="0">
                  <a:solidFill>
                    <a:schemeClr val="bg1"/>
                  </a:solidFill>
                  <a:latin typeface="Times New Roman" pitchFamily="18" charset="0"/>
                  <a:cs typeface="Times New Roman" pitchFamily="18" charset="0"/>
                </a:rPr>
                <a:t>A special set of the local government incentives for the investors</a:t>
              </a:r>
              <a:endParaRPr lang="ru-RU" sz="1400" b="1" dirty="0">
                <a:solidFill>
                  <a:schemeClr val="bg1"/>
                </a:solidFill>
                <a:latin typeface="Times New Roman" pitchFamily="18" charset="0"/>
                <a:cs typeface="Times New Roman" pitchFamily="18" charset="0"/>
              </a:endParaRPr>
            </a:p>
          </p:txBody>
        </p:sp>
      </p:grpSp>
      <p:pic>
        <p:nvPicPr>
          <p:cNvPr id="46"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xmlns="" id="{9E3442F1-B942-44E9-AE94-7EE95D2B3116}"/>
              </a:ext>
            </a:extLst>
          </p:cNvPr>
          <p:cNvSpPr txBox="1"/>
          <p:nvPr/>
        </p:nvSpPr>
        <p:spPr>
          <a:xfrm>
            <a:off x="0" y="0"/>
            <a:ext cx="8458200" cy="523220"/>
          </a:xfrm>
          <a:prstGeom prst="rect">
            <a:avLst/>
          </a:prstGeom>
          <a:solidFill>
            <a:schemeClr val="bg1">
              <a:lumMod val="95000"/>
            </a:schemeClr>
          </a:solidFill>
        </p:spPr>
        <p:txBody>
          <a:bodyPr>
            <a:spAutoFit/>
          </a:bodyPr>
          <a:lstStyle/>
          <a:p>
            <a:pPr algn="ctr">
              <a:defRPr/>
            </a:pPr>
            <a:r>
              <a:rPr lang="sr-Latn-RS" sz="2800" b="1" dirty="0" smtClean="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BASIC INFORMATION</a:t>
            </a:r>
            <a:endParaRPr lang="sr-Latn-RS" sz="2800" b="1" dirty="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63" name="Table 62">
            <a:extLst>
              <a:ext uri="{FF2B5EF4-FFF2-40B4-BE49-F238E27FC236}">
                <a16:creationId xmlns:a16="http://schemas.microsoft.com/office/drawing/2014/main" xmlns="" id="{88C84156-5DEC-4756-9B6D-643C549E4E5F}"/>
              </a:ext>
            </a:extLst>
          </p:cNvPr>
          <p:cNvGraphicFramePr>
            <a:graphicFrameLocks noGrp="1"/>
          </p:cNvGraphicFramePr>
          <p:nvPr>
            <p:extLst>
              <p:ext uri="{D42A27DB-BD31-4B8C-83A1-F6EECF244321}">
                <p14:modId xmlns:p14="http://schemas.microsoft.com/office/powerpoint/2010/main" xmlns="" val="4092308960"/>
              </p:ext>
            </p:extLst>
          </p:nvPr>
        </p:nvGraphicFramePr>
        <p:xfrm>
          <a:off x="5410200" y="3105150"/>
          <a:ext cx="2895600" cy="1474470"/>
        </p:xfrm>
        <a:graphic>
          <a:graphicData uri="http://schemas.openxmlformats.org/drawingml/2006/table">
            <a:tbl>
              <a:tblPr firstRow="1" bandRow="1">
                <a:tableStyleId>{3C2FFA5D-87B4-456A-9821-1D502468CF0F}</a:tableStyleId>
              </a:tblPr>
              <a:tblGrid>
                <a:gridCol w="1240972">
                  <a:extLst>
                    <a:ext uri="{9D8B030D-6E8A-4147-A177-3AD203B41FA5}">
                      <a16:colId xmlns:a16="http://schemas.microsoft.com/office/drawing/2014/main" xmlns="" val="20000"/>
                    </a:ext>
                  </a:extLst>
                </a:gridCol>
                <a:gridCol w="1654628">
                  <a:extLst>
                    <a:ext uri="{9D8B030D-6E8A-4147-A177-3AD203B41FA5}">
                      <a16:colId xmlns:a16="http://schemas.microsoft.com/office/drawing/2014/main" xmlns="" val="20001"/>
                    </a:ext>
                  </a:extLst>
                </a:gridCol>
              </a:tblGrid>
              <a:tr h="434340">
                <a:tc>
                  <a:txBody>
                    <a:bodyPr/>
                    <a:lstStyle/>
                    <a:p>
                      <a:r>
                        <a:rPr lang="sr-Latn-RS" sz="1100" b="1" dirty="0">
                          <a:solidFill>
                            <a:schemeClr val="bg1"/>
                          </a:solidFill>
                          <a:latin typeface="Times New Roman" pitchFamily="18" charset="0"/>
                          <a:cs typeface="Times New Roman" pitchFamily="18" charset="0"/>
                        </a:rPr>
                        <a:t>GDP, </a:t>
                      </a:r>
                      <a:r>
                        <a:rPr lang="sr-Latn-RS" sz="1100" b="1" dirty="0" smtClean="0">
                          <a:solidFill>
                            <a:schemeClr val="bg1"/>
                          </a:solidFill>
                          <a:latin typeface="Times New Roman" pitchFamily="18" charset="0"/>
                          <a:cs typeface="Times New Roman" pitchFamily="18" charset="0"/>
                        </a:rPr>
                        <a:t>20</a:t>
                      </a:r>
                      <a:r>
                        <a:rPr lang="sr-Cyrl-RS" sz="1100" b="1" dirty="0" smtClean="0">
                          <a:solidFill>
                            <a:schemeClr val="bg1"/>
                          </a:solidFill>
                          <a:latin typeface="Times New Roman" pitchFamily="18" charset="0"/>
                          <a:cs typeface="Times New Roman" pitchFamily="18" charset="0"/>
                        </a:rPr>
                        <a:t>21</a:t>
                      </a:r>
                      <a:r>
                        <a:rPr lang="sr-Cyrl-RS" sz="1100" b="1" dirty="0" smtClean="0">
                          <a:solidFill>
                            <a:schemeClr val="bg1"/>
                          </a:solidFill>
                        </a:rPr>
                        <a:t>.</a:t>
                      </a:r>
                      <a:endParaRPr lang="sr-Latn-RS" sz="1100" b="1" dirty="0">
                        <a:solidFill>
                          <a:schemeClr val="bg1"/>
                        </a:solidFill>
                        <a:latin typeface="Hero Light" pitchFamily="50"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lang="sr-Cyrl-RS" sz="1100" kern="1200" baseline="0" dirty="0" smtClean="0">
                          <a:solidFill>
                            <a:schemeClr val="bg1"/>
                          </a:solidFill>
                          <a:latin typeface="Times New Roman" pitchFamily="18" charset="0"/>
                          <a:cs typeface="Times New Roman" pitchFamily="18" charset="0"/>
                        </a:rPr>
                        <a:t> 53,317</a:t>
                      </a:r>
                      <a:r>
                        <a:rPr lang="sr-Cyrl-RS" sz="1100" kern="1200" dirty="0" smtClean="0">
                          <a:solidFill>
                            <a:schemeClr val="bg1"/>
                          </a:solidFill>
                          <a:latin typeface="Times New Roman" pitchFamily="18" charset="0"/>
                          <a:cs typeface="Times New Roman" pitchFamily="18" charset="0"/>
                        </a:rPr>
                        <a:t> </a:t>
                      </a:r>
                      <a:r>
                        <a:rPr lang="en-US" sz="1100" kern="1200" dirty="0">
                          <a:solidFill>
                            <a:schemeClr val="bg1"/>
                          </a:solidFill>
                          <a:latin typeface="Times New Roman" pitchFamily="18" charset="0"/>
                          <a:cs typeface="Times New Roman" pitchFamily="18" charset="0"/>
                        </a:rPr>
                        <a:t>billions</a:t>
                      </a:r>
                      <a:r>
                        <a:rPr lang="en-US" sz="1100" kern="1200" baseline="0" dirty="0">
                          <a:solidFill>
                            <a:schemeClr val="bg1"/>
                          </a:solidFill>
                          <a:latin typeface="Times New Roman" pitchFamily="18" charset="0"/>
                          <a:cs typeface="Times New Roman" pitchFamily="18" charset="0"/>
                        </a:rPr>
                        <a:t> of euros</a:t>
                      </a:r>
                      <a:r>
                        <a:rPr lang="sr-Cyrl-RS" sz="1100" kern="1200" baseline="0" dirty="0">
                          <a:solidFill>
                            <a:schemeClr val="bg1"/>
                          </a:solidFill>
                          <a:latin typeface="Times New Roman" pitchFamily="18" charset="0"/>
                          <a:cs typeface="Times New Roman" pitchFamily="18" charset="0"/>
                        </a:rPr>
                        <a:t> (</a:t>
                      </a:r>
                      <a:r>
                        <a:rPr lang="sr-Latn-RS" sz="1100" kern="1200" dirty="0">
                          <a:solidFill>
                            <a:schemeClr val="bg1"/>
                          </a:solidFill>
                          <a:latin typeface="Times New Roman" pitchFamily="18" charset="0"/>
                          <a:cs typeface="Times New Roman" pitchFamily="18" charset="0"/>
                        </a:rPr>
                        <a:t>EUR</a:t>
                      </a:r>
                      <a:r>
                        <a:rPr lang="sr-Cyrl-RS" sz="1100" kern="1200" dirty="0">
                          <a:solidFill>
                            <a:schemeClr val="bg1"/>
                          </a:solidFill>
                        </a:rPr>
                        <a:t>)</a:t>
                      </a:r>
                      <a:r>
                        <a:rPr lang="sr-Latn-RS" sz="1100" kern="1200" dirty="0">
                          <a:solidFill>
                            <a:schemeClr val="bg1"/>
                          </a:solidFill>
                        </a:rPr>
                        <a:t> </a:t>
                      </a:r>
                      <a:endParaRPr lang="sr-Latn-RS" sz="1100" b="1" kern="1200" dirty="0">
                        <a:solidFill>
                          <a:schemeClr val="bg1"/>
                        </a:solidFill>
                        <a:latin typeface="Hero Light" pitchFamily="50" charset="0"/>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xmlns="" val="10000"/>
                  </a:ext>
                </a:extLst>
              </a:tr>
              <a:tr h="605790">
                <a:tc gridSpan="2">
                  <a:txBody>
                    <a:bodyPr/>
                    <a:lstStyle/>
                    <a:p>
                      <a:pPr lvl="0" algn="l">
                        <a:lnSpc>
                          <a:spcPct val="100000"/>
                        </a:lnSpc>
                        <a:spcBef>
                          <a:spcPts val="0"/>
                        </a:spcBef>
                        <a:spcAft>
                          <a:spcPts val="0"/>
                        </a:spcAft>
                        <a:buNone/>
                      </a:pPr>
                      <a:r>
                        <a:rPr lang="en-US" sz="1100" b="0" i="0" u="none" strike="noStrike" baseline="0" noProof="0" dirty="0">
                          <a:solidFill>
                            <a:schemeClr val="accent1">
                              <a:lumMod val="50000"/>
                            </a:schemeClr>
                          </a:solidFill>
                          <a:latin typeface="Times New Roman" pitchFamily="18" charset="0"/>
                          <a:cs typeface="Times New Roman" pitchFamily="18" charset="0"/>
                        </a:rPr>
                        <a:t>Agreement on eliminating double taxation, signed by 58 countries</a:t>
                      </a:r>
                      <a:r>
                        <a:rPr lang="en-US" sz="1100" b="0" i="0" u="none" strike="noStrike" baseline="0" noProof="0"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marL="0" marR="0" lvl="0" indent="0" algn="l" defTabSz="919626">
                        <a:lnSpc>
                          <a:spcPct val="100000"/>
                        </a:lnSpc>
                        <a:spcBef>
                          <a:spcPts val="0"/>
                        </a:spcBef>
                        <a:spcAft>
                          <a:spcPts val="0"/>
                        </a:spcAft>
                        <a:buClrTx/>
                        <a:buSzTx/>
                        <a:buFontTx/>
                        <a:buNone/>
                        <a:tabLst/>
                        <a:defRPr/>
                      </a:pPr>
                      <a:endParaRPr lang="en-US" sz="1100" b="0" baseline="0" noProof="0" dirty="0">
                        <a:solidFill>
                          <a:schemeClr val="tx2"/>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marL="0" marR="0" indent="0" algn="r" defTabSz="919626" rtl="0" eaLnBrk="1" fontAlgn="auto" latinLnBrk="0" hangingPunct="1">
                        <a:lnSpc>
                          <a:spcPct val="100000"/>
                        </a:lnSpc>
                        <a:spcBef>
                          <a:spcPts val="0"/>
                        </a:spcBef>
                        <a:spcAft>
                          <a:spcPts val="0"/>
                        </a:spcAft>
                        <a:buClrTx/>
                        <a:buSzTx/>
                        <a:buFontTx/>
                        <a:buNone/>
                        <a:tabLst/>
                        <a:defRPr/>
                      </a:pPr>
                      <a:endParaRPr lang="sr-Latn-RS" sz="900" kern="1200">
                        <a:solidFill>
                          <a:schemeClr val="dk1"/>
                        </a:solidFill>
                        <a:latin typeface="Hero Light" pitchFamily="50" charset="0"/>
                        <a:ea typeface="+mn-ea"/>
                        <a:cs typeface="+mn-cs"/>
                      </a:endParaRPr>
                    </a:p>
                  </a:txBody>
                  <a:tcPr>
                    <a:lnL w="12700" cap="flat" cmpd="sng" algn="ctr">
                      <a:solidFill>
                        <a:srgbClr val="FBCC05"/>
                      </a:solidFill>
                      <a:prstDash val="solid"/>
                      <a:round/>
                      <a:headEnd type="none" w="med" len="med"/>
                      <a:tailEnd type="none" w="med" len="med"/>
                    </a:lnL>
                    <a:lnR w="12700" cmpd="sng">
                      <a:noFill/>
                    </a:lnR>
                    <a:lnT w="12700" cap="flat" cmpd="sng" algn="ctr">
                      <a:solidFill>
                        <a:srgbClr val="FBCC05"/>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alpha val="67843"/>
                      </a:srgbClr>
                    </a:solidFill>
                  </a:tcPr>
                </a:tc>
                <a:extLst>
                  <a:ext uri="{0D108BD9-81ED-4DB2-BD59-A6C34878D82A}">
                    <a16:rowId xmlns:a16="http://schemas.microsoft.com/office/drawing/2014/main" xmlns="" val="10001"/>
                  </a:ext>
                </a:extLst>
              </a:tr>
              <a:tr h="434340">
                <a:tc gridSpan="2">
                  <a:txBody>
                    <a:bodyPr/>
                    <a:lstStyle/>
                    <a:p>
                      <a:pPr marL="0" marR="0" lvl="0" indent="0" algn="l">
                        <a:lnSpc>
                          <a:spcPct val="100000"/>
                        </a:lnSpc>
                        <a:spcBef>
                          <a:spcPts val="0"/>
                        </a:spcBef>
                        <a:spcAft>
                          <a:spcPts val="0"/>
                        </a:spcAft>
                        <a:buNone/>
                      </a:pPr>
                      <a:r>
                        <a:rPr lang="en-US" sz="1100" b="0" i="0" u="none" strike="noStrike" kern="1200" baseline="0" noProof="0" dirty="0">
                          <a:solidFill>
                            <a:schemeClr val="accent1">
                              <a:lumMod val="50000"/>
                            </a:schemeClr>
                          </a:solidFill>
                          <a:latin typeface="Times New Roman" pitchFamily="18" charset="0"/>
                          <a:cs typeface="Times New Roman" pitchFamily="18" charset="0"/>
                        </a:rPr>
                        <a:t>The bilateral investment agreement made with 39 countries </a:t>
                      </a:r>
                      <a:endParaRPr lang="en-US" dirty="0">
                        <a:solidFill>
                          <a:schemeClr val="accent1">
                            <a:lumMod val="50000"/>
                          </a:schemeClr>
                        </a:solidFill>
                        <a:latin typeface="Times New Roman" pitchFamily="18" charset="0"/>
                        <a:cs typeface="Times New Roman"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hMerge="1">
                  <a:txBody>
                    <a:bodyPr/>
                    <a:lstStyle/>
                    <a:p>
                      <a:endParaRPr lang="sr-Latn-RS"/>
                    </a:p>
                  </a:txBody>
                  <a:tcPr/>
                </a:tc>
                <a:extLst>
                  <a:ext uri="{0D108BD9-81ED-4DB2-BD59-A6C34878D82A}">
                    <a16:rowId xmlns:a16="http://schemas.microsoft.com/office/drawing/2014/main" xmlns="" val="10002"/>
                  </a:ext>
                </a:extLst>
              </a:tr>
            </a:tbl>
          </a:graphicData>
        </a:graphic>
      </p:graphicFrame>
      <p:graphicFrame>
        <p:nvGraphicFramePr>
          <p:cNvPr id="64" name="Content Placeholder 9">
            <a:extLst>
              <a:ext uri="{FF2B5EF4-FFF2-40B4-BE49-F238E27FC236}">
                <a16:creationId xmlns:a16="http://schemas.microsoft.com/office/drawing/2014/main" xmlns="" id="{575C5771-65D2-48DE-BCE0-92CF5C409D6F}"/>
              </a:ext>
            </a:extLst>
          </p:cNvPr>
          <p:cNvGraphicFramePr>
            <a:graphicFrameLocks/>
          </p:cNvGraphicFramePr>
          <p:nvPr/>
        </p:nvGraphicFramePr>
        <p:xfrm>
          <a:off x="5364804" y="654996"/>
          <a:ext cx="2819400" cy="2096749"/>
        </p:xfrm>
        <a:graphic>
          <a:graphicData uri="http://schemas.openxmlformats.org/drawingml/2006/table">
            <a:tbl>
              <a:tblPr firstRow="1" bandRow="1">
                <a:tableStyleId>{5C22544A-7EE6-4342-B048-85BDC9FD1C3A}</a:tableStyleId>
              </a:tblPr>
              <a:tblGrid>
                <a:gridCol w="1444084">
                  <a:extLst>
                    <a:ext uri="{9D8B030D-6E8A-4147-A177-3AD203B41FA5}">
                      <a16:colId xmlns:a16="http://schemas.microsoft.com/office/drawing/2014/main" xmlns="" val="20000"/>
                    </a:ext>
                  </a:extLst>
                </a:gridCol>
                <a:gridCol w="1375316">
                  <a:extLst>
                    <a:ext uri="{9D8B030D-6E8A-4147-A177-3AD203B41FA5}">
                      <a16:colId xmlns:a16="http://schemas.microsoft.com/office/drawing/2014/main" xmlns="" val="20001"/>
                    </a:ext>
                  </a:extLst>
                </a:gridCol>
              </a:tblGrid>
              <a:tr h="454633">
                <a:tc>
                  <a:txBody>
                    <a:bodyPr/>
                    <a:lstStyle/>
                    <a:p>
                      <a:pPr algn="ctr"/>
                      <a:r>
                        <a:rPr lang="sr-Latn-RS" sz="1100" dirty="0">
                          <a:latin typeface="Times New Roman" pitchFamily="18" charset="0"/>
                          <a:cs typeface="Times New Roman" pitchFamily="18" charset="0"/>
                        </a:rPr>
                        <a:t>The</a:t>
                      </a:r>
                      <a:r>
                        <a:rPr lang="sr-Latn-RS" sz="1100" baseline="0" dirty="0">
                          <a:latin typeface="Times New Roman" pitchFamily="18" charset="0"/>
                          <a:cs typeface="Times New Roman" pitchFamily="18" charset="0"/>
                        </a:rPr>
                        <a:t> main exporting countries</a:t>
                      </a:r>
                      <a:endParaRPr lang="en-US" sz="1100" dirty="0">
                        <a:latin typeface="Times New Roman" pitchFamily="18" charset="0"/>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endParaRPr lang="sr-Latn-RS" sz="1100" b="1" kern="1200" dirty="0" smtClean="0">
                        <a:solidFill>
                          <a:schemeClr val="lt1"/>
                        </a:solidFill>
                        <a:latin typeface="+mn-lt"/>
                        <a:ea typeface="+mn-ea"/>
                        <a:cs typeface="+mn-cs"/>
                      </a:endParaRPr>
                    </a:p>
                    <a:p>
                      <a:pPr marL="0" algn="ctr" defTabSz="914400" rtl="0" eaLnBrk="1" latinLnBrk="0" hangingPunct="1"/>
                      <a:r>
                        <a:rPr lang="sr-Latn-RS" sz="1100" b="1" kern="1200" dirty="0" smtClean="0">
                          <a:solidFill>
                            <a:schemeClr val="lt1"/>
                          </a:solidFill>
                          <a:latin typeface="+mn-lt"/>
                          <a:ea typeface="+mn-ea"/>
                          <a:cs typeface="+mn-cs"/>
                        </a:rPr>
                        <a:t>% </a:t>
                      </a:r>
                      <a:r>
                        <a:rPr lang="sr-Latn-RS" sz="1100" b="1" kern="1200" dirty="0">
                          <a:solidFill>
                            <a:schemeClr val="lt1"/>
                          </a:solidFill>
                          <a:latin typeface="Times New Roman" pitchFamily="18" charset="0"/>
                          <a:ea typeface="+mn-ea"/>
                          <a:cs typeface="Times New Roman" pitchFamily="18" charset="0"/>
                        </a:rPr>
                        <a:t>of</a:t>
                      </a:r>
                      <a:r>
                        <a:rPr lang="sr-Latn-RS" sz="1100" b="1" kern="1200" baseline="0" dirty="0">
                          <a:solidFill>
                            <a:schemeClr val="lt1"/>
                          </a:solidFill>
                          <a:latin typeface="Times New Roman" pitchFamily="18" charset="0"/>
                          <a:ea typeface="+mn-ea"/>
                          <a:cs typeface="Times New Roman" pitchFamily="18" charset="0"/>
                        </a:rPr>
                        <a:t> total exports</a:t>
                      </a:r>
                      <a:endParaRPr lang="en-US" sz="1100" b="1" kern="1200" dirty="0">
                        <a:solidFill>
                          <a:schemeClr val="lt1"/>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53719">
                <a:tc>
                  <a:txBody>
                    <a:bodyPr/>
                    <a:lstStyle/>
                    <a:p>
                      <a:pPr marL="0" algn="ctr" defTabSz="914400" rtl="0" eaLnBrk="1" latinLnBrk="0" hangingPunct="1"/>
                      <a:r>
                        <a:rPr lang="sr-Latn-RS" sz="1100" b="1" kern="1200" dirty="0">
                          <a:solidFill>
                            <a:schemeClr val="accent1">
                              <a:lumMod val="75000"/>
                            </a:schemeClr>
                          </a:solidFill>
                          <a:latin typeface="Times New Roman" pitchFamily="18" charset="0"/>
                          <a:ea typeface="+mn-ea"/>
                          <a:cs typeface="Times New Roman" pitchFamily="18" charset="0"/>
                        </a:rPr>
                        <a:t>EU</a:t>
                      </a:r>
                      <a:endParaRPr lang="en-US" sz="1100" b="1" kern="1200" dirty="0">
                        <a:solidFill>
                          <a:schemeClr val="accent1">
                            <a:lumMod val="75000"/>
                          </a:schemeClr>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algn="ctr" defTabSz="914400" rtl="0" eaLnBrk="1" latinLnBrk="0" hangingPunct="1"/>
                      <a:r>
                        <a:rPr lang="sr-Cyrl-RS" sz="1100" b="1" kern="1200" dirty="0" smtClean="0">
                          <a:solidFill>
                            <a:schemeClr val="accent1">
                              <a:lumMod val="75000"/>
                            </a:schemeClr>
                          </a:solidFill>
                          <a:latin typeface="Times New Roman" pitchFamily="18" charset="0"/>
                          <a:ea typeface="+mn-ea"/>
                          <a:cs typeface="Times New Roman" pitchFamily="18" charset="0"/>
                        </a:rPr>
                        <a:t>65,0</a:t>
                      </a:r>
                      <a:r>
                        <a:rPr lang="sr-Cyrl-RS" sz="1100" b="1" kern="1200" baseline="0" dirty="0" smtClean="0">
                          <a:solidFill>
                            <a:schemeClr val="accent1">
                              <a:lumMod val="75000"/>
                            </a:schemeClr>
                          </a:solidFill>
                          <a:latin typeface="Times New Roman" pitchFamily="18" charset="0"/>
                          <a:ea typeface="+mn-ea"/>
                          <a:cs typeface="Times New Roman" pitchFamily="18" charset="0"/>
                        </a:rPr>
                        <a:t> </a:t>
                      </a:r>
                      <a:r>
                        <a:rPr lang="sr-Latn-RS" sz="1100" b="1" kern="1200" dirty="0" smtClean="0">
                          <a:solidFill>
                            <a:schemeClr val="accent1">
                              <a:lumMod val="75000"/>
                            </a:schemeClr>
                          </a:solidFill>
                          <a:latin typeface="Times New Roman" pitchFamily="18" charset="0"/>
                          <a:ea typeface="+mn-ea"/>
                          <a:cs typeface="Times New Roman" pitchFamily="18" charset="0"/>
                        </a:rPr>
                        <a:t>%</a:t>
                      </a:r>
                      <a:endParaRPr lang="sr-Latn-RS" sz="1100" b="1" kern="1200" dirty="0">
                        <a:solidFill>
                          <a:schemeClr val="accent1">
                            <a:lumMod val="75000"/>
                          </a:schemeClr>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xmlns="" val="10001"/>
                  </a:ext>
                </a:extLst>
              </a:tr>
              <a:tr h="297683">
                <a:tc>
                  <a:txBody>
                    <a:bodyPr/>
                    <a:lstStyle/>
                    <a:p>
                      <a:pPr marL="0" algn="ctr" defTabSz="914400" rtl="0" eaLnBrk="1" latinLnBrk="0" hangingPunct="1"/>
                      <a:r>
                        <a:rPr lang="sr-Latn-RS" sz="1100" b="1" kern="1200" dirty="0" smtClean="0">
                          <a:solidFill>
                            <a:schemeClr val="accent1">
                              <a:lumMod val="75000"/>
                            </a:schemeClr>
                          </a:solidFill>
                          <a:latin typeface="Times New Roman" pitchFamily="18" charset="0"/>
                          <a:ea typeface="+mn-ea"/>
                          <a:cs typeface="Times New Roman" pitchFamily="18" charset="0"/>
                        </a:rPr>
                        <a:t>CEFTA</a:t>
                      </a: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r>
                        <a:rPr lang="sr-Cyrl-RS" sz="1100" b="1" kern="1200" dirty="0" smtClean="0">
                          <a:solidFill>
                            <a:schemeClr val="accent1">
                              <a:lumMod val="75000"/>
                            </a:schemeClr>
                          </a:solidFill>
                          <a:latin typeface="Times New Roman" pitchFamily="18" charset="0"/>
                          <a:ea typeface="+mn-ea"/>
                          <a:cs typeface="Times New Roman" pitchFamily="18" charset="0"/>
                        </a:rPr>
                        <a:t>15,8</a:t>
                      </a:r>
                      <a:r>
                        <a:rPr lang="sr-Cyrl-RS" sz="1100" b="1" kern="1200" baseline="0" dirty="0" smtClean="0">
                          <a:solidFill>
                            <a:schemeClr val="accent1">
                              <a:lumMod val="75000"/>
                            </a:schemeClr>
                          </a:solidFill>
                          <a:latin typeface="Times New Roman" pitchFamily="18" charset="0"/>
                          <a:ea typeface="+mn-ea"/>
                          <a:cs typeface="Times New Roman" pitchFamily="18" charset="0"/>
                        </a:rPr>
                        <a:t> </a:t>
                      </a:r>
                      <a:r>
                        <a:rPr lang="sr-Latn-RS" sz="1100" b="1" kern="1200" dirty="0" smtClean="0">
                          <a:solidFill>
                            <a:schemeClr val="accent1">
                              <a:lumMod val="75000"/>
                            </a:schemeClr>
                          </a:solidFill>
                          <a:latin typeface="Times New Roman" pitchFamily="18" charset="0"/>
                          <a:ea typeface="+mn-ea"/>
                          <a:cs typeface="Times New Roman" pitchFamily="18" charset="0"/>
                        </a:rPr>
                        <a:t>%</a:t>
                      </a:r>
                      <a:endParaRPr lang="en-US" sz="1100" b="1" kern="1200" dirty="0">
                        <a:solidFill>
                          <a:schemeClr val="accent1">
                            <a:lumMod val="75000"/>
                          </a:schemeClr>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xmlns="" val="10002"/>
                  </a:ext>
                </a:extLst>
              </a:tr>
              <a:tr h="990714">
                <a:tc>
                  <a:txBody>
                    <a:bodyPr/>
                    <a:lstStyle/>
                    <a:p>
                      <a:pPr marL="0" algn="ctr" defTabSz="914400" rtl="0" eaLnBrk="1" latinLnBrk="0" hangingPunct="1"/>
                      <a:r>
                        <a:rPr lang="sr-Latn-RS" sz="1100" b="1" kern="1200" dirty="0" smtClean="0">
                          <a:solidFill>
                            <a:schemeClr val="accent1">
                              <a:lumMod val="75000"/>
                            </a:schemeClr>
                          </a:solidFill>
                          <a:latin typeface="Times New Roman" pitchFamily="18" charset="0"/>
                          <a:ea typeface="+mn-ea"/>
                          <a:cs typeface="Times New Roman" pitchFamily="18" charset="0"/>
                        </a:rPr>
                        <a:t>Russia</a:t>
                      </a:r>
                    </a:p>
                    <a:p>
                      <a:pPr marL="0" algn="ctr" defTabSz="914400" rtl="0" eaLnBrk="1" latinLnBrk="0" hangingPunct="1"/>
                      <a:endParaRPr lang="sr-Cyrl-RS" sz="1100" b="1" kern="1200" dirty="0" smtClean="0">
                        <a:solidFill>
                          <a:schemeClr val="accent1">
                            <a:lumMod val="75000"/>
                          </a:schemeClr>
                        </a:solidFill>
                        <a:latin typeface="Times New Roman" pitchFamily="18" charset="0"/>
                        <a:ea typeface="+mn-ea"/>
                        <a:cs typeface="Times New Roman" pitchFamily="18" charset="0"/>
                      </a:endParaRPr>
                    </a:p>
                    <a:p>
                      <a:pPr marL="0" algn="ctr" defTabSz="914400" rtl="0" eaLnBrk="1" latinLnBrk="0" hangingPunct="1"/>
                      <a:r>
                        <a:rPr lang="sr-Latn-RS" sz="1100" b="1" kern="1200" dirty="0" smtClean="0">
                          <a:solidFill>
                            <a:schemeClr val="accent1">
                              <a:lumMod val="75000"/>
                            </a:schemeClr>
                          </a:solidFill>
                          <a:latin typeface="Times New Roman" pitchFamily="18" charset="0"/>
                          <a:ea typeface="+mn-ea"/>
                          <a:cs typeface="Times New Roman" pitchFamily="18" charset="0"/>
                        </a:rPr>
                        <a:t>China</a:t>
                      </a:r>
                    </a:p>
                    <a:p>
                      <a:pPr marL="0" algn="ctr" defTabSz="914400" rtl="0" eaLnBrk="1" latinLnBrk="0" hangingPunct="1"/>
                      <a:endParaRPr lang="sr-Latn-RS" sz="1100" b="1" kern="1200" dirty="0" smtClean="0">
                        <a:solidFill>
                          <a:schemeClr val="accent1">
                            <a:lumMod val="75000"/>
                          </a:schemeClr>
                        </a:solidFill>
                        <a:latin typeface="Times New Roman" pitchFamily="18" charset="0"/>
                        <a:ea typeface="+mn-ea"/>
                        <a:cs typeface="Times New Roman" pitchFamily="18" charset="0"/>
                      </a:endParaRPr>
                    </a:p>
                    <a:p>
                      <a:pPr marL="0" algn="ctr" defTabSz="914400" rtl="0" eaLnBrk="1" latinLnBrk="0" hangingPunct="1"/>
                      <a:r>
                        <a:rPr lang="sr-Latn-RS" sz="1100" b="1" kern="1200" dirty="0" smtClean="0">
                          <a:solidFill>
                            <a:schemeClr val="accent1">
                              <a:lumMod val="75000"/>
                            </a:schemeClr>
                          </a:solidFill>
                          <a:latin typeface="Times New Roman" pitchFamily="18" charset="0"/>
                          <a:ea typeface="+mn-ea"/>
                          <a:cs typeface="Times New Roman" pitchFamily="18" charset="0"/>
                        </a:rPr>
                        <a:t>Other</a:t>
                      </a:r>
                      <a:endParaRPr lang="en-US" sz="1100" b="1" kern="1200" dirty="0">
                        <a:solidFill>
                          <a:schemeClr val="accent1">
                            <a:lumMod val="75000"/>
                          </a:schemeClr>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r>
                        <a:rPr lang="sr-Cyrl-RS" sz="1100" b="1" kern="1200" dirty="0" smtClean="0">
                          <a:solidFill>
                            <a:schemeClr val="accent1">
                              <a:lumMod val="75000"/>
                            </a:schemeClr>
                          </a:solidFill>
                          <a:latin typeface="Times New Roman" pitchFamily="18" charset="0"/>
                          <a:ea typeface="+mn-ea"/>
                          <a:cs typeface="Times New Roman" pitchFamily="18" charset="0"/>
                        </a:rPr>
                        <a:t>3,9</a:t>
                      </a:r>
                      <a:r>
                        <a:rPr lang="sr-Cyrl-RS" sz="1100" b="1" kern="1200" baseline="0" dirty="0" smtClean="0">
                          <a:solidFill>
                            <a:schemeClr val="accent1">
                              <a:lumMod val="75000"/>
                            </a:schemeClr>
                          </a:solidFill>
                          <a:latin typeface="Times New Roman" pitchFamily="18" charset="0"/>
                          <a:ea typeface="+mn-ea"/>
                          <a:cs typeface="Times New Roman" pitchFamily="18" charset="0"/>
                        </a:rPr>
                        <a:t> </a:t>
                      </a:r>
                      <a:r>
                        <a:rPr lang="sr-Latn-RS" sz="1100" b="1" kern="1200" dirty="0" smtClean="0">
                          <a:solidFill>
                            <a:schemeClr val="accent1">
                              <a:lumMod val="75000"/>
                            </a:schemeClr>
                          </a:solidFill>
                          <a:latin typeface="Times New Roman" pitchFamily="18" charset="0"/>
                          <a:ea typeface="+mn-ea"/>
                          <a:cs typeface="Times New Roman" pitchFamily="18" charset="0"/>
                        </a:rPr>
                        <a:t>%</a:t>
                      </a:r>
                      <a:endParaRPr lang="sr-Cyrl-RS" sz="1100" b="1" kern="1200" dirty="0" smtClean="0">
                        <a:solidFill>
                          <a:schemeClr val="accent1">
                            <a:lumMod val="75000"/>
                          </a:schemeClr>
                        </a:solidFill>
                        <a:latin typeface="Times New Roman" pitchFamily="18" charset="0"/>
                        <a:ea typeface="+mn-ea"/>
                        <a:cs typeface="Times New Roman" pitchFamily="18" charset="0"/>
                      </a:endParaRPr>
                    </a:p>
                    <a:p>
                      <a:pPr marL="0" algn="ctr" defTabSz="914400" rtl="0" eaLnBrk="1" latinLnBrk="0" hangingPunct="1"/>
                      <a:r>
                        <a:rPr lang="sr-Latn-RS" sz="1100" b="1" kern="1200" dirty="0" smtClean="0">
                          <a:solidFill>
                            <a:schemeClr val="accent1">
                              <a:lumMod val="75000"/>
                            </a:schemeClr>
                          </a:solidFill>
                          <a:latin typeface="Times New Roman" pitchFamily="18" charset="0"/>
                          <a:ea typeface="+mn-ea"/>
                          <a:cs typeface="Times New Roman" pitchFamily="18" charset="0"/>
                        </a:rPr>
                        <a:t>3,8 %</a:t>
                      </a:r>
                    </a:p>
                    <a:p>
                      <a:pPr marL="0" algn="ctr" defTabSz="914400" rtl="0" eaLnBrk="1" latinLnBrk="0" hangingPunct="1"/>
                      <a:r>
                        <a:rPr lang="sr-Latn-RS" sz="1100" b="1" kern="1200" dirty="0" smtClean="0">
                          <a:solidFill>
                            <a:schemeClr val="accent1">
                              <a:lumMod val="75000"/>
                            </a:schemeClr>
                          </a:solidFill>
                          <a:latin typeface="Times New Roman" pitchFamily="18" charset="0"/>
                          <a:ea typeface="+mn-ea"/>
                          <a:cs typeface="Times New Roman" pitchFamily="18" charset="0"/>
                        </a:rPr>
                        <a:t>10 %</a:t>
                      </a:r>
                      <a:endParaRPr lang="sr-Cyrl-RS" sz="1100" b="1" kern="1200" dirty="0" smtClean="0">
                        <a:solidFill>
                          <a:schemeClr val="accent1">
                            <a:lumMod val="75000"/>
                          </a:schemeClr>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xmlns="" val="10003"/>
                  </a:ext>
                </a:extLst>
              </a:tr>
            </a:tbl>
          </a:graphicData>
        </a:graphic>
      </p:graphicFrame>
      <p:pic>
        <p:nvPicPr>
          <p:cNvPr id="10254" name="Picture 48" descr="Rezultat slika za Ð·ÐµÐ¼ÑÐµ Ð¸Ð·Ð²Ð¾Ð·Ð°">
            <a:extLst>
              <a:ext uri="{FF2B5EF4-FFF2-40B4-BE49-F238E27FC236}">
                <a16:creationId xmlns:a16="http://schemas.microsoft.com/office/drawing/2014/main" xmlns="" id="{DCF91456-B982-4AE2-99E8-35EE574D3BDF}"/>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895350"/>
            <a:ext cx="3887788" cy="1768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5" name="Picture 50" descr="Rezultat slika za Ð·ÐµÐ¼ÑÐµ Ð¸Ð·Ð²Ð¾Ð·Ð°">
            <a:extLst>
              <a:ext uri="{FF2B5EF4-FFF2-40B4-BE49-F238E27FC236}">
                <a16:creationId xmlns:a16="http://schemas.microsoft.com/office/drawing/2014/main" xmlns="" id="{108B47E0-F375-47A9-8403-DFCB5A825E6E}"/>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 y="2952750"/>
            <a:ext cx="3124200" cy="2081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xmlns="" id="{5B307529-A3C3-417D-A30F-425C5B6E5705}"/>
              </a:ext>
            </a:extLst>
          </p:cNvPr>
          <p:cNvSpPr txBox="1"/>
          <p:nvPr/>
        </p:nvSpPr>
        <p:spPr>
          <a:xfrm>
            <a:off x="-1" y="-2"/>
            <a:ext cx="8671389" cy="492443"/>
          </a:xfrm>
          <a:prstGeom prst="rect">
            <a:avLst/>
          </a:prstGeom>
          <a:solidFill>
            <a:schemeClr val="bg1">
              <a:lumMod val="95000"/>
            </a:schemeClr>
          </a:solidFill>
        </p:spPr>
        <p:txBody>
          <a:bodyPr wrap="square" anchor="t">
            <a:spAutoFit/>
          </a:bodyPr>
          <a:lstStyle/>
          <a:p>
            <a:pPr algn="ctr">
              <a:defRPr/>
            </a:pPr>
            <a:r>
              <a:rPr lang="sr-Latn-RS" sz="26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THE INTERSECTION OF MAIN EUROPEAN ROADS</a:t>
            </a:r>
            <a:r>
              <a:rPr lang="sr-Latn-RS" sz="2500" dirty="0">
                <a:latin typeface="Arial"/>
                <a:cs typeface="Arial"/>
              </a:rPr>
              <a:t> </a:t>
            </a:r>
            <a:endParaRPr lang="en-US" sz="2500" dirty="0"/>
          </a:p>
        </p:txBody>
      </p:sp>
      <p:sp>
        <p:nvSpPr>
          <p:cNvPr id="11267" name="Rectangle 40">
            <a:extLst>
              <a:ext uri="{FF2B5EF4-FFF2-40B4-BE49-F238E27FC236}">
                <a16:creationId xmlns:a16="http://schemas.microsoft.com/office/drawing/2014/main" xmlns="" id="{AE3444F3-895A-4259-B812-081980EEBCA8}"/>
              </a:ext>
            </a:extLst>
          </p:cNvPr>
          <p:cNvSpPr>
            <a:spLocks noChangeArrowheads="1"/>
          </p:cNvSpPr>
          <p:nvPr/>
        </p:nvSpPr>
        <p:spPr bwMode="auto">
          <a:xfrm>
            <a:off x="2335562" y="4248150"/>
            <a:ext cx="22313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ru-RU" altLang="en-US" sz="1200" dirty="0">
                <a:latin typeface="Times New Roman" pitchFamily="18" charset="0"/>
                <a:cs typeface="Times New Roman" pitchFamily="18" charset="0"/>
              </a:rPr>
              <a:t> </a:t>
            </a:r>
            <a:endParaRPr lang="sr-Latn-RS" altLang="en-US" sz="1200" dirty="0" smtClean="0">
              <a:latin typeface="Times New Roman" pitchFamily="18" charset="0"/>
              <a:cs typeface="Times New Roman" pitchFamily="18" charset="0"/>
            </a:endParaRPr>
          </a:p>
          <a:p>
            <a:pPr algn="ctr"/>
            <a:endParaRPr lang="sr-Latn-RS" altLang="en-US" sz="1200" dirty="0" smtClean="0">
              <a:latin typeface="Times New Roman" pitchFamily="18" charset="0"/>
              <a:cs typeface="Times New Roman" pitchFamily="18" charset="0"/>
            </a:endParaRPr>
          </a:p>
          <a:p>
            <a:pPr algn="ctr"/>
            <a:endParaRPr lang="ru-RU" altLang="en-US" sz="1200" dirty="0">
              <a:latin typeface="Times New Roman" pitchFamily="18" charset="0"/>
              <a:cs typeface="Times New Roman" pitchFamily="18" charset="0"/>
            </a:endParaRPr>
          </a:p>
        </p:txBody>
      </p:sp>
      <p:sp>
        <p:nvSpPr>
          <p:cNvPr id="11270" name="Rectangle 6">
            <a:extLst>
              <a:ext uri="{FF2B5EF4-FFF2-40B4-BE49-F238E27FC236}">
                <a16:creationId xmlns:a16="http://schemas.microsoft.com/office/drawing/2014/main" xmlns="" id="{4467B56A-7DFB-4B54-A193-F79ED9B8BDD1}"/>
              </a:ext>
            </a:extLst>
          </p:cNvPr>
          <p:cNvSpPr>
            <a:spLocks noChangeArrowheads="1"/>
          </p:cNvSpPr>
          <p:nvPr/>
        </p:nvSpPr>
        <p:spPr bwMode="auto">
          <a:xfrm>
            <a:off x="4740613" y="3073941"/>
            <a:ext cx="4273685"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sr-Latn-RS" sz="1200" u="sng" dirty="0" smtClean="0">
                <a:latin typeface="Times New Roman" pitchFamily="18" charset="0"/>
                <a:cs typeface="Times New Roman" pitchFamily="18" charset="0"/>
              </a:rPr>
              <a:t>Key traffic networks:</a:t>
            </a:r>
            <a:endParaRPr lang="en-US" sz="1200" u="sng" dirty="0" smtClean="0">
              <a:latin typeface="Times New Roman" pitchFamily="18" charset="0"/>
              <a:cs typeface="Times New Roman" pitchFamily="18" charset="0"/>
            </a:endParaRPr>
          </a:p>
          <a:p>
            <a:pPr algn="just"/>
            <a:r>
              <a:rPr lang="sr-Latn-RS" sz="1200" dirty="0" smtClean="0">
                <a:latin typeface="Times New Roman" pitchFamily="18" charset="0"/>
                <a:cs typeface="Times New Roman" pitchFamily="18" charset="0"/>
              </a:rPr>
              <a:t>h</a:t>
            </a:r>
            <a:r>
              <a:rPr lang="ru-RU" sz="1200" dirty="0" smtClean="0">
                <a:latin typeface="Times New Roman" pitchFamily="18" charset="0"/>
                <a:cs typeface="Times New Roman" pitchFamily="18" charset="0"/>
              </a:rPr>
              <a:t>ighway </a:t>
            </a:r>
            <a:r>
              <a:rPr lang="ru-RU" sz="1200" dirty="0">
                <a:latin typeface="Times New Roman" pitchFamily="18" charset="0"/>
                <a:cs typeface="Times New Roman" pitchFamily="18" charset="0"/>
              </a:rPr>
              <a:t>Е-70; </a:t>
            </a:r>
            <a:endParaRPr lang="ru-RU" sz="1200" dirty="0" smtClean="0">
              <a:latin typeface="Times New Roman" pitchFamily="18" charset="0"/>
              <a:cs typeface="Times New Roman" pitchFamily="18" charset="0"/>
            </a:endParaRPr>
          </a:p>
          <a:p>
            <a:pPr algn="just"/>
            <a:r>
              <a:rPr lang="ru-RU" sz="1200" dirty="0" smtClean="0">
                <a:latin typeface="Times New Roman" pitchFamily="18" charset="0"/>
                <a:cs typeface="Times New Roman" pitchFamily="18" charset="0"/>
              </a:rPr>
              <a:t>the </a:t>
            </a:r>
            <a:r>
              <a:rPr lang="ru-RU" sz="1200" dirty="0">
                <a:latin typeface="Times New Roman" pitchFamily="18" charset="0"/>
                <a:cs typeface="Times New Roman" pitchFamily="18" charset="0"/>
              </a:rPr>
              <a:t>main highway </a:t>
            </a:r>
            <a:r>
              <a:rPr lang="ru-RU" sz="1200" dirty="0" smtClean="0">
                <a:latin typeface="Times New Roman" pitchFamily="18" charset="0"/>
                <a:cs typeface="Times New Roman" pitchFamily="18" charset="0"/>
              </a:rPr>
              <a:t>M-21</a:t>
            </a:r>
            <a:r>
              <a:rPr lang="sr-Latn-RS" sz="1200"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State</a:t>
            </a:r>
            <a:r>
              <a:rPr lang="sr-Latn-RS" sz="1200" dirty="0" smtClean="0">
                <a:latin typeface="Times New Roman" pitchFamily="18" charset="0"/>
                <a:cs typeface="Times New Roman" pitchFamily="18" charset="0"/>
              </a:rPr>
              <a:t> Road IB Class No.21) Novi Sad-Šabac-Sjenica</a:t>
            </a:r>
            <a:r>
              <a:rPr lang="ru-RU" sz="1200" dirty="0" smtClean="0">
                <a:latin typeface="Times New Roman" pitchFamily="18" charset="0"/>
                <a:cs typeface="Times New Roman" pitchFamily="18" charset="0"/>
              </a:rPr>
              <a:t>;</a:t>
            </a:r>
          </a:p>
          <a:p>
            <a:pPr algn="just"/>
            <a:r>
              <a:rPr lang="ru-RU" sz="1200" dirty="0" smtClean="0">
                <a:latin typeface="Times New Roman" pitchFamily="18" charset="0"/>
                <a:cs typeface="Times New Roman" pitchFamily="18" charset="0"/>
              </a:rPr>
              <a:t>railway </a:t>
            </a:r>
            <a:r>
              <a:rPr lang="ru-RU" sz="1200" dirty="0">
                <a:latin typeface="Times New Roman" pitchFamily="18" charset="0"/>
                <a:cs typeface="Times New Roman" pitchFamily="18" charset="0"/>
              </a:rPr>
              <a:t>Belgrade-Zagreb-Vienna (27 км</a:t>
            </a:r>
            <a:r>
              <a:rPr lang="ru-RU" sz="1200" dirty="0" smtClean="0">
                <a:latin typeface="Times New Roman" pitchFamily="18" charset="0"/>
                <a:cs typeface="Times New Roman" pitchFamily="18" charset="0"/>
              </a:rPr>
              <a:t>);</a:t>
            </a:r>
          </a:p>
          <a:p>
            <a:pPr algn="just"/>
            <a:r>
              <a:rPr lang="sr-Latn-RS" sz="1200" dirty="0" smtClean="0">
                <a:latin typeface="Times New Roman" pitchFamily="18" charset="0"/>
                <a:cs typeface="Times New Roman" pitchFamily="18" charset="0"/>
              </a:rPr>
              <a:t>v</a:t>
            </a:r>
            <a:r>
              <a:rPr lang="ru-RU" sz="1200" dirty="0" smtClean="0">
                <a:latin typeface="Times New Roman" pitchFamily="18" charset="0"/>
                <a:cs typeface="Times New Roman" pitchFamily="18" charset="0"/>
              </a:rPr>
              <a:t>icinity </a:t>
            </a:r>
            <a:r>
              <a:rPr lang="ru-RU" sz="1200" dirty="0">
                <a:latin typeface="Times New Roman" pitchFamily="18" charset="0"/>
                <a:cs typeface="Times New Roman" pitchFamily="18" charset="0"/>
              </a:rPr>
              <a:t>of the harbor in Sremska Мitrovica (15 км); </a:t>
            </a:r>
            <a:endParaRPr lang="ru-RU" sz="1200" dirty="0" smtClean="0">
              <a:latin typeface="Times New Roman" pitchFamily="18" charset="0"/>
              <a:cs typeface="Times New Roman" pitchFamily="18" charset="0"/>
            </a:endParaRPr>
          </a:p>
          <a:p>
            <a:pPr algn="just"/>
            <a:r>
              <a:rPr lang="sr-Latn-RS" sz="1200" dirty="0" smtClean="0">
                <a:latin typeface="Times New Roman" pitchFamily="18" charset="0"/>
                <a:cs typeface="Times New Roman" pitchFamily="18" charset="0"/>
              </a:rPr>
              <a:t>v</a:t>
            </a:r>
            <a:r>
              <a:rPr lang="ru-RU" sz="1200" dirty="0" smtClean="0">
                <a:latin typeface="Times New Roman" pitchFamily="18" charset="0"/>
                <a:cs typeface="Times New Roman" pitchFamily="18" charset="0"/>
              </a:rPr>
              <a:t>icinity </a:t>
            </a:r>
            <a:r>
              <a:rPr lang="ru-RU" sz="1200" dirty="0">
                <a:latin typeface="Times New Roman" pitchFamily="18" charset="0"/>
                <a:cs typeface="Times New Roman" pitchFamily="18" charset="0"/>
              </a:rPr>
              <a:t>of the harbor in Šabac (35 км); </a:t>
            </a:r>
            <a:endParaRPr lang="ru-RU" sz="1200" dirty="0" smtClean="0">
              <a:latin typeface="Times New Roman" pitchFamily="18" charset="0"/>
              <a:cs typeface="Times New Roman" pitchFamily="18" charset="0"/>
            </a:endParaRPr>
          </a:p>
          <a:p>
            <a:pPr algn="just"/>
            <a:r>
              <a:rPr lang="sr-Latn-RS" sz="1200" dirty="0" smtClean="0">
                <a:latin typeface="Times New Roman" pitchFamily="18" charset="0"/>
                <a:cs typeface="Times New Roman" pitchFamily="18" charset="0"/>
              </a:rPr>
              <a:t>v</a:t>
            </a:r>
            <a:r>
              <a:rPr lang="ru-RU" sz="1200" dirty="0" smtClean="0">
                <a:latin typeface="Times New Roman" pitchFamily="18" charset="0"/>
                <a:cs typeface="Times New Roman" pitchFamily="18" charset="0"/>
              </a:rPr>
              <a:t>icinity </a:t>
            </a:r>
            <a:r>
              <a:rPr lang="ru-RU" sz="1200" dirty="0">
                <a:latin typeface="Times New Roman" pitchFamily="18" charset="0"/>
                <a:cs typeface="Times New Roman" pitchFamily="18" charset="0"/>
              </a:rPr>
              <a:t>of the international airport Nikola Тesla (35 км). </a:t>
            </a:r>
            <a:endParaRPr lang="en-US" sz="1200" dirty="0">
              <a:latin typeface="Times New Roman" pitchFamily="18" charset="0"/>
              <a:cs typeface="Times New Roman" pitchFamily="18" charset="0"/>
            </a:endParaRPr>
          </a:p>
        </p:txBody>
      </p:sp>
      <p:pic>
        <p:nvPicPr>
          <p:cNvPr id="7" name="Picture 9" descr="http://www.ruma.rs/portal2/jupgrade/images/stories/gradjevinsko/Serbia_Map-full1-manja.jpg"/>
          <p:cNvPicPr>
            <a:picLocks noChangeAspect="1" noChangeArrowheads="1"/>
          </p:cNvPicPr>
          <p:nvPr/>
        </p:nvPicPr>
        <p:blipFill>
          <a:blip r:embed="rId2" cstate="print"/>
          <a:srcRect/>
          <a:stretch>
            <a:fillRect/>
          </a:stretch>
        </p:blipFill>
        <p:spPr bwMode="auto">
          <a:xfrm>
            <a:off x="5238964" y="761251"/>
            <a:ext cx="3048000" cy="2003425"/>
          </a:xfrm>
          <a:prstGeom prst="rect">
            <a:avLst/>
          </a:prstGeom>
          <a:ln>
            <a:noFill/>
          </a:ln>
          <a:effectLst>
            <a:outerShdw blurRad="292100" dist="139700" dir="2700000" algn="tl" rotWithShape="0">
              <a:srgbClr val="333333">
                <a:alpha val="65000"/>
              </a:srgbClr>
            </a:outerShdw>
          </a:effectLst>
        </p:spPr>
      </p:pic>
      <p:pic>
        <p:nvPicPr>
          <p:cNvPr id="9"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0" name="Picture 7" descr="profimedia-0337589809.jpg"/>
          <p:cNvPicPr>
            <a:picLocks noChangeAspect="1"/>
          </p:cNvPicPr>
          <p:nvPr/>
        </p:nvPicPr>
        <p:blipFill>
          <a:blip r:embed="rId4" cstate="print"/>
          <a:stretch>
            <a:fillRect/>
          </a:stretch>
        </p:blipFill>
        <p:spPr bwMode="auto">
          <a:xfrm>
            <a:off x="381000" y="931228"/>
            <a:ext cx="4191000" cy="2790507"/>
          </a:xfrm>
          <a:prstGeom prst="rect">
            <a:avLst/>
          </a:prstGeom>
          <a:ln>
            <a:noFill/>
          </a:ln>
          <a:effectLst>
            <a:outerShdw blurRad="292100" dist="139700" dir="2700000" algn="tl" rotWithShape="0">
              <a:srgbClr val="333333">
                <a:alpha val="65000"/>
              </a:srgbClr>
            </a:outerShdw>
          </a:effectLst>
        </p:spPr>
      </p:pic>
      <p:sp>
        <p:nvSpPr>
          <p:cNvPr id="11" name="Rectangle 40">
            <a:extLst>
              <a:ext uri="{FF2B5EF4-FFF2-40B4-BE49-F238E27FC236}">
                <a16:creationId xmlns:a16="http://schemas.microsoft.com/office/drawing/2014/main" xmlns="" id="{AE3444F3-895A-4259-B812-081980EEBCA8}"/>
              </a:ext>
            </a:extLst>
          </p:cNvPr>
          <p:cNvSpPr>
            <a:spLocks noChangeArrowheads="1"/>
          </p:cNvSpPr>
          <p:nvPr/>
        </p:nvSpPr>
        <p:spPr bwMode="auto">
          <a:xfrm>
            <a:off x="1080052" y="3783496"/>
            <a:ext cx="2657061" cy="1785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dirty="0">
                <a:latin typeface="Times New Roman" pitchFamily="18" charset="0"/>
                <a:cs typeface="Times New Roman" pitchFamily="18" charset="0"/>
              </a:rPr>
              <a:t>Roadway</a:t>
            </a:r>
            <a:r>
              <a:rPr lang="ru-RU" altLang="en-US" sz="1200" b="1" dirty="0">
                <a:latin typeface="Times New Roman" pitchFamily="18" charset="0"/>
                <a:cs typeface="Times New Roman" pitchFamily="18" charset="0"/>
              </a:rPr>
              <a:t> </a:t>
            </a:r>
            <a:r>
              <a:rPr lang="en-US" altLang="en-US" sz="1200" b="1" dirty="0">
                <a:latin typeface="Times New Roman" pitchFamily="18" charset="0"/>
                <a:cs typeface="Times New Roman" pitchFamily="18" charset="0"/>
              </a:rPr>
              <a:t>Ruma</a:t>
            </a:r>
            <a:r>
              <a:rPr lang="ru-RU" altLang="en-US" sz="1200" b="1" dirty="0">
                <a:latin typeface="Times New Roman" pitchFamily="18" charset="0"/>
                <a:cs typeface="Times New Roman" pitchFamily="18" charset="0"/>
              </a:rPr>
              <a:t>-</a:t>
            </a:r>
            <a:r>
              <a:rPr lang="en-US" altLang="en-US" sz="1200" b="1" dirty="0" err="1">
                <a:latin typeface="Times New Roman" pitchFamily="18" charset="0"/>
                <a:cs typeface="Times New Roman" pitchFamily="18" charset="0"/>
              </a:rPr>
              <a:t>Šabac</a:t>
            </a:r>
            <a:r>
              <a:rPr lang="ru-RU" altLang="en-US" sz="1200" b="1" dirty="0">
                <a:latin typeface="Times New Roman" pitchFamily="18" charset="0"/>
                <a:cs typeface="Times New Roman" pitchFamily="18" charset="0"/>
              </a:rPr>
              <a:t>-</a:t>
            </a:r>
            <a:r>
              <a:rPr lang="en-US" altLang="en-US" sz="1200" b="1" dirty="0" err="1">
                <a:latin typeface="Times New Roman" pitchFamily="18" charset="0"/>
                <a:cs typeface="Times New Roman" pitchFamily="18" charset="0"/>
              </a:rPr>
              <a:t>Loznica</a:t>
            </a:r>
            <a:r>
              <a:rPr lang="ru-RU" altLang="en-US" sz="1200" dirty="0">
                <a:latin typeface="Times New Roman" pitchFamily="18" charset="0"/>
                <a:cs typeface="Times New Roman" pitchFamily="18" charset="0"/>
              </a:rPr>
              <a:t> </a:t>
            </a:r>
            <a:endParaRPr lang="sr-Latn-RS" altLang="en-US" sz="1200" dirty="0" smtClean="0">
              <a:latin typeface="Times New Roman" pitchFamily="18" charset="0"/>
              <a:cs typeface="Times New Roman" pitchFamily="18" charset="0"/>
            </a:endParaRPr>
          </a:p>
          <a:p>
            <a:pPr algn="ctr"/>
            <a:r>
              <a:rPr lang="sr-Latn-RS" altLang="en-US" sz="1000" dirty="0" smtClean="0">
                <a:latin typeface="Times New Roman" pitchFamily="18" charset="0"/>
                <a:cs typeface="Times New Roman" pitchFamily="18" charset="0"/>
              </a:rPr>
              <a:t>Construc</a:t>
            </a:r>
            <a:r>
              <a:rPr lang="en-US" altLang="en-US" sz="1000" dirty="0" smtClean="0">
                <a:latin typeface="Times New Roman" pitchFamily="18" charset="0"/>
                <a:cs typeface="Times New Roman" pitchFamily="18" charset="0"/>
              </a:rPr>
              <a:t>t</a:t>
            </a:r>
            <a:r>
              <a:rPr lang="sr-Latn-RS" altLang="en-US" sz="1000" dirty="0" smtClean="0">
                <a:latin typeface="Times New Roman" pitchFamily="18" charset="0"/>
                <a:cs typeface="Times New Roman" pitchFamily="18" charset="0"/>
              </a:rPr>
              <a:t>ion started in 2019. The modern road that will connest Ruma and Loznica with a total lenght od 77 km will include three </a:t>
            </a:r>
            <a:r>
              <a:rPr lang="en-US" altLang="en-US" sz="1000" dirty="0" smtClean="0">
                <a:latin typeface="Times New Roman" pitchFamily="18" charset="0"/>
                <a:cs typeface="Times New Roman" pitchFamily="18" charset="0"/>
              </a:rPr>
              <a:t>area </a:t>
            </a:r>
            <a:r>
              <a:rPr lang="sr-Latn-RS" altLang="en-US" sz="1000" dirty="0" smtClean="0">
                <a:latin typeface="Times New Roman" pitchFamily="18" charset="0"/>
                <a:cs typeface="Times New Roman" pitchFamily="18" charset="0"/>
              </a:rPr>
              <a:t>units: the Ruma section, the bridge over the Sava riverand the Š</a:t>
            </a:r>
            <a:r>
              <a:rPr lang="en-US" altLang="en-US" sz="1000" dirty="0" smtClean="0">
                <a:latin typeface="Times New Roman" pitchFamily="18" charset="0"/>
                <a:cs typeface="Times New Roman" pitchFamily="18" charset="0"/>
              </a:rPr>
              <a:t>a</a:t>
            </a:r>
            <a:r>
              <a:rPr lang="sr-Latn-RS" altLang="en-US" sz="1000" dirty="0" smtClean="0">
                <a:latin typeface="Times New Roman" pitchFamily="18" charset="0"/>
                <a:cs typeface="Times New Roman" pitchFamily="18" charset="0"/>
              </a:rPr>
              <a:t>bac - </a:t>
            </a:r>
            <a:r>
              <a:rPr lang="sr-Latn-RS" altLang="en-US" sz="1000" dirty="0" smtClean="0">
                <a:latin typeface="Times New Roman" pitchFamily="18" charset="0"/>
                <a:cs typeface="Times New Roman" pitchFamily="18" charset="0"/>
              </a:rPr>
              <a:t>Loznica section.</a:t>
            </a:r>
          </a:p>
          <a:p>
            <a:pPr algn="ctr"/>
            <a:endParaRPr lang="sr-Latn-RS" altLang="en-US" sz="1200" dirty="0" smtClean="0">
              <a:latin typeface="Times New Roman" pitchFamily="18" charset="0"/>
              <a:cs typeface="Times New Roman" pitchFamily="18" charset="0"/>
            </a:endParaRPr>
          </a:p>
          <a:p>
            <a:pPr algn="ctr"/>
            <a:endParaRPr lang="sr-Latn-RS" altLang="en-US" sz="1200" dirty="0" smtClean="0">
              <a:latin typeface="Times New Roman" pitchFamily="18" charset="0"/>
              <a:cs typeface="Times New Roman" pitchFamily="18" charset="0"/>
            </a:endParaRPr>
          </a:p>
          <a:p>
            <a:pPr algn="ctr"/>
            <a:endParaRPr lang="sr-Latn-RS" altLang="en-US" sz="1200" dirty="0" smtClean="0">
              <a:latin typeface="Times New Roman" pitchFamily="18" charset="0"/>
              <a:cs typeface="Times New Roman" pitchFamily="18" charset="0"/>
            </a:endParaRPr>
          </a:p>
          <a:p>
            <a:pPr algn="ctr"/>
            <a:endParaRPr lang="ru-RU" altLang="en-US" sz="1200" dirty="0">
              <a:latin typeface="Times New Roman" pitchFamily="18" charset="0"/>
              <a:cs typeface="Times New Roman" pitchFamily="18" charset="0"/>
            </a:endParaRPr>
          </a:p>
        </p:txBody>
      </p:sp>
      <p:sp>
        <p:nvSpPr>
          <p:cNvPr id="3481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200" b="0" i="0" u="none" strike="noStrike" cap="none" normalizeH="0" baseline="0" smtClean="0">
                <a:ln>
                  <a:noFill/>
                </a:ln>
                <a:solidFill>
                  <a:srgbClr val="202124"/>
                </a:solidFill>
                <a:effectLst/>
                <a:latin typeface="Calibri" pitchFamily="34" charset="0"/>
                <a:ea typeface="Times New Roman" pitchFamily="18" charset="0"/>
                <a:cs typeface="Times New Roman" pitchFamily="18" charset="0"/>
              </a:rPr>
              <a:t>construction started in 2019. The modern road that will connect Ruma and Loznica with a total length of 77 km will include three spatial units: the Rume section, the bridge over the Sava River and the Šabac - Loznica section.</a:t>
            </a:r>
            <a:endParaRPr kumimoji="0" lang="en-US" sz="6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a:extLst>
              <a:ext uri="{FF2B5EF4-FFF2-40B4-BE49-F238E27FC236}">
                <a16:creationId xmlns:a16="http://schemas.microsoft.com/office/drawing/2014/main" xmlns="" id="{57E3494F-EB12-48CE-AC11-E44857F39669}"/>
              </a:ext>
            </a:extLst>
          </p:cNvPr>
          <p:cNvSpPr txBox="1">
            <a:spLocks noChangeArrowheads="1"/>
          </p:cNvSpPr>
          <p:nvPr/>
        </p:nvSpPr>
        <p:spPr bwMode="auto">
          <a:xfrm>
            <a:off x="145426" y="0"/>
            <a:ext cx="8434387" cy="703263"/>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sr-Latn-RS" altLang="en-US"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STRATEGIC POSITION</a:t>
            </a:r>
            <a:endParaRPr lang="sr-Latn-RS" alt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7411" name="Picture 3">
            <a:extLst>
              <a:ext uri="{FF2B5EF4-FFF2-40B4-BE49-F238E27FC236}">
                <a16:creationId xmlns:a16="http://schemas.microsoft.com/office/drawing/2014/main" xmlns="" id="{882CB16D-7953-4EB5-B22F-98DC7FA6FB95}"/>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31088" y="3748088"/>
            <a:ext cx="407987"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12" name="Picture 4">
            <a:extLst>
              <a:ext uri="{FF2B5EF4-FFF2-40B4-BE49-F238E27FC236}">
                <a16:creationId xmlns:a16="http://schemas.microsoft.com/office/drawing/2014/main" xmlns="" id="{511669ED-C0A3-4FC2-9F3A-7E1D9B0963C0}"/>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75438" y="3735388"/>
            <a:ext cx="407987"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13" name="Picture 5">
            <a:extLst>
              <a:ext uri="{FF2B5EF4-FFF2-40B4-BE49-F238E27FC236}">
                <a16:creationId xmlns:a16="http://schemas.microsoft.com/office/drawing/2014/main" xmlns="" id="{1F7CE8D5-287B-4A43-9B94-9DB4399795E1}"/>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497763" y="3729038"/>
            <a:ext cx="407987"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nvGrpSpPr>
          <p:cNvPr id="17415" name="Group 7">
            <a:extLst>
              <a:ext uri="{FF2B5EF4-FFF2-40B4-BE49-F238E27FC236}">
                <a16:creationId xmlns:a16="http://schemas.microsoft.com/office/drawing/2014/main" xmlns="" id="{9D9F821D-C938-4607-BFC9-498F6EE94521}"/>
              </a:ext>
            </a:extLst>
          </p:cNvPr>
          <p:cNvGrpSpPr>
            <a:grpSpLocks/>
          </p:cNvGrpSpPr>
          <p:nvPr/>
        </p:nvGrpSpPr>
        <p:grpSpPr bwMode="auto">
          <a:xfrm>
            <a:off x="5163179" y="1415780"/>
            <a:ext cx="3282950" cy="3167063"/>
            <a:chOff x="3264" y="900"/>
            <a:chExt cx="2068" cy="1996"/>
          </a:xfrm>
        </p:grpSpPr>
        <p:sp>
          <p:nvSpPr>
            <p:cNvPr id="17435" name="Line 8">
              <a:extLst>
                <a:ext uri="{FF2B5EF4-FFF2-40B4-BE49-F238E27FC236}">
                  <a16:creationId xmlns:a16="http://schemas.microsoft.com/office/drawing/2014/main" xmlns="" id="{E74EF3B0-9B7A-4F97-8196-9BCD015C0746}"/>
                </a:ext>
              </a:extLst>
            </p:cNvPr>
            <p:cNvSpPr>
              <a:spLocks noChangeShapeType="1"/>
            </p:cNvSpPr>
            <p:nvPr/>
          </p:nvSpPr>
          <p:spPr bwMode="auto">
            <a:xfrm>
              <a:off x="3389" y="1801"/>
              <a:ext cx="0" cy="429"/>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36" name="Line 9">
              <a:extLst>
                <a:ext uri="{FF2B5EF4-FFF2-40B4-BE49-F238E27FC236}">
                  <a16:creationId xmlns:a16="http://schemas.microsoft.com/office/drawing/2014/main" xmlns="" id="{8998569D-48A1-4BC0-86FB-062A31027770}"/>
                </a:ext>
              </a:extLst>
            </p:cNvPr>
            <p:cNvSpPr>
              <a:spLocks noChangeShapeType="1"/>
            </p:cNvSpPr>
            <p:nvPr/>
          </p:nvSpPr>
          <p:spPr bwMode="auto">
            <a:xfrm>
              <a:off x="3389" y="1149"/>
              <a:ext cx="0" cy="51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37" name="Line 10">
              <a:extLst>
                <a:ext uri="{FF2B5EF4-FFF2-40B4-BE49-F238E27FC236}">
                  <a16:creationId xmlns:a16="http://schemas.microsoft.com/office/drawing/2014/main" xmlns="" id="{4D3DFFFD-DB12-4102-813B-BEE0CF82C64C}"/>
                </a:ext>
              </a:extLst>
            </p:cNvPr>
            <p:cNvSpPr>
              <a:spLocks noChangeShapeType="1"/>
            </p:cNvSpPr>
            <p:nvPr/>
          </p:nvSpPr>
          <p:spPr bwMode="auto">
            <a:xfrm>
              <a:off x="5112" y="1263"/>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38" name="Line 11">
              <a:extLst>
                <a:ext uri="{FF2B5EF4-FFF2-40B4-BE49-F238E27FC236}">
                  <a16:creationId xmlns:a16="http://schemas.microsoft.com/office/drawing/2014/main" xmlns="" id="{20E560EE-6BFF-4B4B-A90D-103DA7097D31}"/>
                </a:ext>
              </a:extLst>
            </p:cNvPr>
            <p:cNvSpPr>
              <a:spLocks noChangeShapeType="1"/>
            </p:cNvSpPr>
            <p:nvPr/>
          </p:nvSpPr>
          <p:spPr bwMode="auto">
            <a:xfrm>
              <a:off x="4755" y="1263"/>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39" name="Line 12">
              <a:extLst>
                <a:ext uri="{FF2B5EF4-FFF2-40B4-BE49-F238E27FC236}">
                  <a16:creationId xmlns:a16="http://schemas.microsoft.com/office/drawing/2014/main" xmlns="" id="{76DB5013-8692-425B-938F-823B5F3C371C}"/>
                </a:ext>
              </a:extLst>
            </p:cNvPr>
            <p:cNvSpPr>
              <a:spLocks noChangeShapeType="1"/>
            </p:cNvSpPr>
            <p:nvPr/>
          </p:nvSpPr>
          <p:spPr bwMode="auto">
            <a:xfrm>
              <a:off x="4403" y="1259"/>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40" name="Line 13">
              <a:extLst>
                <a:ext uri="{FF2B5EF4-FFF2-40B4-BE49-F238E27FC236}">
                  <a16:creationId xmlns:a16="http://schemas.microsoft.com/office/drawing/2014/main" xmlns="" id="{0885AC2D-877F-4AE9-BBAE-A651A71249CF}"/>
                </a:ext>
              </a:extLst>
            </p:cNvPr>
            <p:cNvSpPr>
              <a:spLocks noChangeShapeType="1"/>
            </p:cNvSpPr>
            <p:nvPr/>
          </p:nvSpPr>
          <p:spPr bwMode="auto">
            <a:xfrm>
              <a:off x="4039" y="1263"/>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41" name="Line 14">
              <a:extLst>
                <a:ext uri="{FF2B5EF4-FFF2-40B4-BE49-F238E27FC236}">
                  <a16:creationId xmlns:a16="http://schemas.microsoft.com/office/drawing/2014/main" xmlns="" id="{ADDBD494-A977-4385-B0FF-AF0094BA0AFD}"/>
                </a:ext>
              </a:extLst>
            </p:cNvPr>
            <p:cNvSpPr>
              <a:spLocks noChangeShapeType="1"/>
            </p:cNvSpPr>
            <p:nvPr/>
          </p:nvSpPr>
          <p:spPr bwMode="auto">
            <a:xfrm>
              <a:off x="3682" y="1263"/>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pic>
          <p:nvPicPr>
            <p:cNvPr id="17442" name="Picture 15">
              <a:extLst>
                <a:ext uri="{FF2B5EF4-FFF2-40B4-BE49-F238E27FC236}">
                  <a16:creationId xmlns:a16="http://schemas.microsoft.com/office/drawing/2014/main" xmlns="" id="{2349BE22-90DF-4011-9FEA-F1C705FCD8C8}"/>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264" y="900"/>
              <a:ext cx="246" cy="2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43" name="Picture 16">
              <a:extLst>
                <a:ext uri="{FF2B5EF4-FFF2-40B4-BE49-F238E27FC236}">
                  <a16:creationId xmlns:a16="http://schemas.microsoft.com/office/drawing/2014/main" xmlns="" id="{09090CA3-C4D3-4D2E-8FF1-942B316EC25B}"/>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264" y="1553"/>
              <a:ext cx="246" cy="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44" name="Picture 17">
              <a:extLst>
                <a:ext uri="{FF2B5EF4-FFF2-40B4-BE49-F238E27FC236}">
                  <a16:creationId xmlns:a16="http://schemas.microsoft.com/office/drawing/2014/main" xmlns="" id="{00026C4A-46B9-434D-8A3D-61125B3D95BB}"/>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64" y="2203"/>
              <a:ext cx="246" cy="2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17445" name="Text Box 18">
              <a:extLst>
                <a:ext uri="{FF2B5EF4-FFF2-40B4-BE49-F238E27FC236}">
                  <a16:creationId xmlns:a16="http://schemas.microsoft.com/office/drawing/2014/main" xmlns="" id="{7EC4EE78-D00D-49E0-8C2F-6D4175691C8C}"/>
                </a:ext>
              </a:extLst>
            </p:cNvPr>
            <p:cNvSpPr txBox="1">
              <a:spLocks noChangeArrowheads="1"/>
            </p:cNvSpPr>
            <p:nvPr/>
          </p:nvSpPr>
          <p:spPr bwMode="auto">
            <a:xfrm>
              <a:off x="3520" y="947"/>
              <a:ext cx="1764" cy="195"/>
            </a:xfrm>
            <a:prstGeom prst="rect">
              <a:avLst/>
            </a:prstGeom>
            <a:noFill/>
            <a:ln w="936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1400" dirty="0">
                  <a:solidFill>
                    <a:srgbClr val="000000"/>
                  </a:solidFill>
                  <a:latin typeface="Times New Roman" pitchFamily="18" charset="0"/>
                  <a:cs typeface="Times New Roman" pitchFamily="18" charset="0"/>
                </a:rPr>
                <a:t>Distance From Borders</a:t>
              </a:r>
            </a:p>
          </p:txBody>
        </p:sp>
        <p:sp>
          <p:nvSpPr>
            <p:cNvPr id="17446" name="Text Box 19">
              <a:extLst>
                <a:ext uri="{FF2B5EF4-FFF2-40B4-BE49-F238E27FC236}">
                  <a16:creationId xmlns:a16="http://schemas.microsoft.com/office/drawing/2014/main" xmlns="" id="{1081156A-36D4-4C91-B905-24E10856FD49}"/>
                </a:ext>
              </a:extLst>
            </p:cNvPr>
            <p:cNvSpPr txBox="1">
              <a:spLocks noChangeArrowheads="1"/>
            </p:cNvSpPr>
            <p:nvPr/>
          </p:nvSpPr>
          <p:spPr bwMode="auto">
            <a:xfrm>
              <a:off x="3568" y="1565"/>
              <a:ext cx="1764" cy="195"/>
            </a:xfrm>
            <a:prstGeom prst="rect">
              <a:avLst/>
            </a:prstGeom>
            <a:noFill/>
            <a:ln w="936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1400" dirty="0">
                  <a:solidFill>
                    <a:srgbClr val="000000"/>
                  </a:solidFill>
                  <a:latin typeface="Times New Roman" pitchFamily="18" charset="0"/>
                  <a:cs typeface="Times New Roman" pitchFamily="18" charset="0"/>
                </a:rPr>
                <a:t>Distance From Highway</a:t>
              </a:r>
            </a:p>
          </p:txBody>
        </p:sp>
        <p:sp>
          <p:nvSpPr>
            <p:cNvPr id="17447" name="Text Box 20">
              <a:extLst>
                <a:ext uri="{FF2B5EF4-FFF2-40B4-BE49-F238E27FC236}">
                  <a16:creationId xmlns:a16="http://schemas.microsoft.com/office/drawing/2014/main" xmlns="" id="{B7C6AE7C-1533-4333-B5D2-73A66CB44DC0}"/>
                </a:ext>
              </a:extLst>
            </p:cNvPr>
            <p:cNvSpPr txBox="1">
              <a:spLocks noChangeArrowheads="1"/>
            </p:cNvSpPr>
            <p:nvPr/>
          </p:nvSpPr>
          <p:spPr bwMode="auto">
            <a:xfrm>
              <a:off x="3520" y="2182"/>
              <a:ext cx="1764" cy="195"/>
            </a:xfrm>
            <a:prstGeom prst="rect">
              <a:avLst/>
            </a:prstGeom>
            <a:noFill/>
            <a:ln w="936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1400" dirty="0">
                  <a:solidFill>
                    <a:srgbClr val="000000"/>
                  </a:solidFill>
                  <a:latin typeface="Times New Roman" pitchFamily="18" charset="0"/>
                  <a:cs typeface="Times New Roman" pitchFamily="18" charset="0"/>
                </a:rPr>
                <a:t>Distance From Airport</a:t>
              </a:r>
            </a:p>
          </p:txBody>
        </p:sp>
        <p:sp>
          <p:nvSpPr>
            <p:cNvPr id="17448" name="AutoShape 21">
              <a:extLst>
                <a:ext uri="{FF2B5EF4-FFF2-40B4-BE49-F238E27FC236}">
                  <a16:creationId xmlns:a16="http://schemas.microsoft.com/office/drawing/2014/main" xmlns="" id="{49B8A32A-6D37-4687-886F-1D4E2D8CE068}"/>
                </a:ext>
              </a:extLst>
            </p:cNvPr>
            <p:cNvSpPr>
              <a:spLocks noChangeArrowheads="1"/>
            </p:cNvSpPr>
            <p:nvPr/>
          </p:nvSpPr>
          <p:spPr bwMode="auto">
            <a:xfrm>
              <a:off x="3562" y="1198"/>
              <a:ext cx="204" cy="9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49" name="AutoShape 22">
              <a:extLst>
                <a:ext uri="{FF2B5EF4-FFF2-40B4-BE49-F238E27FC236}">
                  <a16:creationId xmlns:a16="http://schemas.microsoft.com/office/drawing/2014/main" xmlns="" id="{4496BEC6-9C2D-408A-A90A-1D8C6AC3B203}"/>
                </a:ext>
              </a:extLst>
            </p:cNvPr>
            <p:cNvSpPr>
              <a:spLocks noChangeArrowheads="1"/>
            </p:cNvSpPr>
            <p:nvPr/>
          </p:nvSpPr>
          <p:spPr bwMode="auto">
            <a:xfrm>
              <a:off x="3936" y="1204"/>
              <a:ext cx="205" cy="9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0" name="AutoShape 23">
              <a:extLst>
                <a:ext uri="{FF2B5EF4-FFF2-40B4-BE49-F238E27FC236}">
                  <a16:creationId xmlns:a16="http://schemas.microsoft.com/office/drawing/2014/main" xmlns="" id="{39AB12C9-6873-44F3-A0B0-1EEB5467752C}"/>
                </a:ext>
              </a:extLst>
            </p:cNvPr>
            <p:cNvSpPr>
              <a:spLocks noChangeArrowheads="1"/>
            </p:cNvSpPr>
            <p:nvPr/>
          </p:nvSpPr>
          <p:spPr bwMode="auto">
            <a:xfrm>
              <a:off x="4294" y="1204"/>
              <a:ext cx="205" cy="9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1" name="AutoShape 24">
              <a:extLst>
                <a:ext uri="{FF2B5EF4-FFF2-40B4-BE49-F238E27FC236}">
                  <a16:creationId xmlns:a16="http://schemas.microsoft.com/office/drawing/2014/main" xmlns="" id="{FB25FEB6-24C6-46BC-A8F3-E0A474D29782}"/>
                </a:ext>
              </a:extLst>
            </p:cNvPr>
            <p:cNvSpPr>
              <a:spLocks noChangeArrowheads="1"/>
            </p:cNvSpPr>
            <p:nvPr/>
          </p:nvSpPr>
          <p:spPr bwMode="auto">
            <a:xfrm>
              <a:off x="4652" y="1204"/>
              <a:ext cx="205" cy="9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2" name="AutoShape 25">
              <a:extLst>
                <a:ext uri="{FF2B5EF4-FFF2-40B4-BE49-F238E27FC236}">
                  <a16:creationId xmlns:a16="http://schemas.microsoft.com/office/drawing/2014/main" xmlns="" id="{8E2877C9-138A-4B7D-9CCE-8E652B0B6ECE}"/>
                </a:ext>
              </a:extLst>
            </p:cNvPr>
            <p:cNvSpPr>
              <a:spLocks noChangeArrowheads="1"/>
            </p:cNvSpPr>
            <p:nvPr/>
          </p:nvSpPr>
          <p:spPr bwMode="auto">
            <a:xfrm>
              <a:off x="5006" y="1204"/>
              <a:ext cx="204" cy="9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3" name="AutoShape 26">
              <a:extLst>
                <a:ext uri="{FF2B5EF4-FFF2-40B4-BE49-F238E27FC236}">
                  <a16:creationId xmlns:a16="http://schemas.microsoft.com/office/drawing/2014/main" xmlns="" id="{08B254E2-9C29-47AB-8A8F-713CE4CD7B39}"/>
                </a:ext>
              </a:extLst>
            </p:cNvPr>
            <p:cNvSpPr>
              <a:spLocks noChangeArrowheads="1"/>
            </p:cNvSpPr>
            <p:nvPr/>
          </p:nvSpPr>
          <p:spPr bwMode="auto">
            <a:xfrm>
              <a:off x="3583" y="1354"/>
              <a:ext cx="204"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4" name="AutoShape 27">
              <a:extLst>
                <a:ext uri="{FF2B5EF4-FFF2-40B4-BE49-F238E27FC236}">
                  <a16:creationId xmlns:a16="http://schemas.microsoft.com/office/drawing/2014/main" xmlns="" id="{47F258DD-CF38-4E4C-8371-E18AAE4590FA}"/>
                </a:ext>
              </a:extLst>
            </p:cNvPr>
            <p:cNvSpPr>
              <a:spLocks noChangeArrowheads="1"/>
            </p:cNvSpPr>
            <p:nvPr/>
          </p:nvSpPr>
          <p:spPr bwMode="auto">
            <a:xfrm>
              <a:off x="3941" y="1354"/>
              <a:ext cx="203"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5" name="AutoShape 28">
              <a:extLst>
                <a:ext uri="{FF2B5EF4-FFF2-40B4-BE49-F238E27FC236}">
                  <a16:creationId xmlns:a16="http://schemas.microsoft.com/office/drawing/2014/main" xmlns="" id="{935B6A4B-79DA-487C-91A7-8BDFC52D75F9}"/>
                </a:ext>
              </a:extLst>
            </p:cNvPr>
            <p:cNvSpPr>
              <a:spLocks noChangeArrowheads="1"/>
            </p:cNvSpPr>
            <p:nvPr/>
          </p:nvSpPr>
          <p:spPr bwMode="auto">
            <a:xfrm>
              <a:off x="4299" y="1354"/>
              <a:ext cx="203"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6" name="AutoShape 29">
              <a:extLst>
                <a:ext uri="{FF2B5EF4-FFF2-40B4-BE49-F238E27FC236}">
                  <a16:creationId xmlns:a16="http://schemas.microsoft.com/office/drawing/2014/main" xmlns="" id="{06A38F93-1814-411D-92E2-07151F0D2874}"/>
                </a:ext>
              </a:extLst>
            </p:cNvPr>
            <p:cNvSpPr>
              <a:spLocks noChangeArrowheads="1"/>
            </p:cNvSpPr>
            <p:nvPr/>
          </p:nvSpPr>
          <p:spPr bwMode="auto">
            <a:xfrm>
              <a:off x="4657" y="1354"/>
              <a:ext cx="203"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7" name="AutoShape 30">
              <a:extLst>
                <a:ext uri="{FF2B5EF4-FFF2-40B4-BE49-F238E27FC236}">
                  <a16:creationId xmlns:a16="http://schemas.microsoft.com/office/drawing/2014/main" xmlns="" id="{84AD601D-F01B-48D6-8CA8-A8297F7A6780}"/>
                </a:ext>
              </a:extLst>
            </p:cNvPr>
            <p:cNvSpPr>
              <a:spLocks noChangeArrowheads="1"/>
            </p:cNvSpPr>
            <p:nvPr/>
          </p:nvSpPr>
          <p:spPr bwMode="auto">
            <a:xfrm>
              <a:off x="5010" y="1354"/>
              <a:ext cx="204"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58" name="Picture 31">
              <a:extLst>
                <a:ext uri="{FF2B5EF4-FFF2-40B4-BE49-F238E27FC236}">
                  <a16:creationId xmlns:a16="http://schemas.microsoft.com/office/drawing/2014/main" xmlns="" id="{A46CA124-8596-401B-8DC8-E98666EF09B3}"/>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501" y="1329"/>
              <a:ext cx="368"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59" name="Picture 32">
              <a:extLst>
                <a:ext uri="{FF2B5EF4-FFF2-40B4-BE49-F238E27FC236}">
                  <a16:creationId xmlns:a16="http://schemas.microsoft.com/office/drawing/2014/main" xmlns="" id="{DFB53FE8-3087-481F-8D5D-11C9C22B7D41}"/>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864" y="1329"/>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60" name="Picture 33">
              <a:extLst>
                <a:ext uri="{FF2B5EF4-FFF2-40B4-BE49-F238E27FC236}">
                  <a16:creationId xmlns:a16="http://schemas.microsoft.com/office/drawing/2014/main" xmlns="" id="{55054637-CAD2-4512-ABC4-C1C9A4585014}"/>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215" y="1333"/>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61" name="Picture 34">
              <a:extLst>
                <a:ext uri="{FF2B5EF4-FFF2-40B4-BE49-F238E27FC236}">
                  <a16:creationId xmlns:a16="http://schemas.microsoft.com/office/drawing/2014/main" xmlns="" id="{C6103079-14DD-4A07-9080-AC157CBCB7D4}"/>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574" y="1329"/>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62" name="Picture 35">
              <a:extLst>
                <a:ext uri="{FF2B5EF4-FFF2-40B4-BE49-F238E27FC236}">
                  <a16:creationId xmlns:a16="http://schemas.microsoft.com/office/drawing/2014/main" xmlns="" id="{8E4FE8C3-C8FA-430B-9175-2A05E3726E4D}"/>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925" y="1333"/>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17463" name="Line 36">
              <a:extLst>
                <a:ext uri="{FF2B5EF4-FFF2-40B4-BE49-F238E27FC236}">
                  <a16:creationId xmlns:a16="http://schemas.microsoft.com/office/drawing/2014/main" xmlns="" id="{989CD033-9429-42D6-BF74-C2D8B341A3E5}"/>
                </a:ext>
              </a:extLst>
            </p:cNvPr>
            <p:cNvSpPr>
              <a:spLocks noChangeShapeType="1"/>
            </p:cNvSpPr>
            <p:nvPr/>
          </p:nvSpPr>
          <p:spPr bwMode="auto">
            <a:xfrm>
              <a:off x="4044" y="1906"/>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64" name="Line 37">
              <a:extLst>
                <a:ext uri="{FF2B5EF4-FFF2-40B4-BE49-F238E27FC236}">
                  <a16:creationId xmlns:a16="http://schemas.microsoft.com/office/drawing/2014/main" xmlns="" id="{C9612583-4048-497C-AE3C-4578A3B3032F}"/>
                </a:ext>
              </a:extLst>
            </p:cNvPr>
            <p:cNvSpPr>
              <a:spLocks noChangeShapeType="1"/>
            </p:cNvSpPr>
            <p:nvPr/>
          </p:nvSpPr>
          <p:spPr bwMode="auto">
            <a:xfrm>
              <a:off x="3686" y="1906"/>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grpSp>
          <p:nvGrpSpPr>
            <p:cNvPr id="17465" name="Group 38">
              <a:extLst>
                <a:ext uri="{FF2B5EF4-FFF2-40B4-BE49-F238E27FC236}">
                  <a16:creationId xmlns:a16="http://schemas.microsoft.com/office/drawing/2014/main" xmlns="" id="{315D92DD-2F40-4CFC-9ABA-885DEBFBCCED}"/>
                </a:ext>
              </a:extLst>
            </p:cNvPr>
            <p:cNvGrpSpPr>
              <a:grpSpLocks/>
            </p:cNvGrpSpPr>
            <p:nvPr/>
          </p:nvGrpSpPr>
          <p:grpSpPr bwMode="auto">
            <a:xfrm>
              <a:off x="3562" y="1825"/>
              <a:ext cx="284" cy="122"/>
              <a:chOff x="3562" y="1825"/>
              <a:chExt cx="284" cy="122"/>
            </a:xfrm>
          </p:grpSpPr>
          <p:sp>
            <p:nvSpPr>
              <p:cNvPr id="17483" name="AutoShape 39">
                <a:extLst>
                  <a:ext uri="{FF2B5EF4-FFF2-40B4-BE49-F238E27FC236}">
                    <a16:creationId xmlns:a16="http://schemas.microsoft.com/office/drawing/2014/main" xmlns="" id="{3D253488-16F7-41FE-B0F6-9F9E68D916F9}"/>
                  </a:ext>
                </a:extLst>
              </p:cNvPr>
              <p:cNvSpPr>
                <a:spLocks noChangeArrowheads="1"/>
              </p:cNvSpPr>
              <p:nvPr/>
            </p:nvSpPr>
            <p:spPr bwMode="auto">
              <a:xfrm>
                <a:off x="3589" y="1850"/>
                <a:ext cx="194" cy="85"/>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84" name="Picture 40">
                <a:extLst>
                  <a:ext uri="{FF2B5EF4-FFF2-40B4-BE49-F238E27FC236}">
                    <a16:creationId xmlns:a16="http://schemas.microsoft.com/office/drawing/2014/main" xmlns="" id="{E3063106-6E25-4F93-B141-5C807345AF71}"/>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3562" y="1825"/>
                <a:ext cx="284"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grpSp>
          <p:nvGrpSpPr>
            <p:cNvPr id="17466" name="Group 41">
              <a:extLst>
                <a:ext uri="{FF2B5EF4-FFF2-40B4-BE49-F238E27FC236}">
                  <a16:creationId xmlns:a16="http://schemas.microsoft.com/office/drawing/2014/main" xmlns="" id="{2A1EA544-DC78-402E-95B0-44620196C4F0}"/>
                </a:ext>
              </a:extLst>
            </p:cNvPr>
            <p:cNvGrpSpPr>
              <a:grpSpLocks/>
            </p:cNvGrpSpPr>
            <p:nvPr/>
          </p:nvGrpSpPr>
          <p:grpSpPr bwMode="auto">
            <a:xfrm>
              <a:off x="3916" y="1815"/>
              <a:ext cx="455" cy="140"/>
              <a:chOff x="3916" y="1815"/>
              <a:chExt cx="455" cy="140"/>
            </a:xfrm>
          </p:grpSpPr>
          <p:sp>
            <p:nvSpPr>
              <p:cNvPr id="17481" name="AutoShape 42">
                <a:extLst>
                  <a:ext uri="{FF2B5EF4-FFF2-40B4-BE49-F238E27FC236}">
                    <a16:creationId xmlns:a16="http://schemas.microsoft.com/office/drawing/2014/main" xmlns="" id="{3C8F71AE-57A6-436C-8928-CC190BEFC20B}"/>
                  </a:ext>
                </a:extLst>
              </p:cNvPr>
              <p:cNvSpPr>
                <a:spLocks noChangeArrowheads="1"/>
              </p:cNvSpPr>
              <p:nvPr/>
            </p:nvSpPr>
            <p:spPr bwMode="auto">
              <a:xfrm>
                <a:off x="3949" y="1821"/>
                <a:ext cx="367" cy="13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82" name="Picture 43">
                <a:extLst>
                  <a:ext uri="{FF2B5EF4-FFF2-40B4-BE49-F238E27FC236}">
                    <a16:creationId xmlns:a16="http://schemas.microsoft.com/office/drawing/2014/main" xmlns="" id="{66C4796F-A469-4717-AFAC-CCD42EC2B19D}"/>
                  </a:ext>
                </a:extLst>
              </p:cNvPr>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3916" y="1815"/>
                <a:ext cx="455" cy="1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sp>
          <p:nvSpPr>
            <p:cNvPr id="17467" name="AutoShape 44">
              <a:extLst>
                <a:ext uri="{FF2B5EF4-FFF2-40B4-BE49-F238E27FC236}">
                  <a16:creationId xmlns:a16="http://schemas.microsoft.com/office/drawing/2014/main" xmlns="" id="{E83721B0-6233-4468-91DB-C6D2C724C1CF}"/>
                </a:ext>
              </a:extLst>
            </p:cNvPr>
            <p:cNvSpPr>
              <a:spLocks noChangeArrowheads="1"/>
            </p:cNvSpPr>
            <p:nvPr/>
          </p:nvSpPr>
          <p:spPr bwMode="auto">
            <a:xfrm>
              <a:off x="3588" y="1997"/>
              <a:ext cx="204"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68" name="AutoShape 45">
              <a:extLst>
                <a:ext uri="{FF2B5EF4-FFF2-40B4-BE49-F238E27FC236}">
                  <a16:creationId xmlns:a16="http://schemas.microsoft.com/office/drawing/2014/main" xmlns="" id="{5E318675-5EB6-407A-891C-67CEF0294FB3}"/>
                </a:ext>
              </a:extLst>
            </p:cNvPr>
            <p:cNvSpPr>
              <a:spLocks noChangeArrowheads="1"/>
            </p:cNvSpPr>
            <p:nvPr/>
          </p:nvSpPr>
          <p:spPr bwMode="auto">
            <a:xfrm>
              <a:off x="3941" y="1997"/>
              <a:ext cx="204"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69" name="Picture 46">
              <a:extLst>
                <a:ext uri="{FF2B5EF4-FFF2-40B4-BE49-F238E27FC236}">
                  <a16:creationId xmlns:a16="http://schemas.microsoft.com/office/drawing/2014/main" xmlns="" id="{F3369709-2F2A-4D3B-A523-AF1AB0C0811E}"/>
                </a:ext>
              </a:extLst>
            </p:cNvPr>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3508" y="1971"/>
              <a:ext cx="368"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70" name="Picture 47">
              <a:extLst>
                <a:ext uri="{FF2B5EF4-FFF2-40B4-BE49-F238E27FC236}">
                  <a16:creationId xmlns:a16="http://schemas.microsoft.com/office/drawing/2014/main" xmlns="" id="{912CF9A9-738D-46C5-A42A-34C4D0AC1E3A}"/>
                </a:ext>
              </a:extLst>
            </p:cNvPr>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3856" y="1975"/>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nvGrpSpPr>
            <p:cNvPr id="17471" name="Group 48">
              <a:extLst>
                <a:ext uri="{FF2B5EF4-FFF2-40B4-BE49-F238E27FC236}">
                  <a16:creationId xmlns:a16="http://schemas.microsoft.com/office/drawing/2014/main" xmlns="" id="{18DD24A4-39B4-4319-BB09-9DDBF1E865A7}"/>
                </a:ext>
              </a:extLst>
            </p:cNvPr>
            <p:cNvGrpSpPr>
              <a:grpSpLocks/>
            </p:cNvGrpSpPr>
            <p:nvPr/>
          </p:nvGrpSpPr>
          <p:grpSpPr bwMode="auto">
            <a:xfrm>
              <a:off x="3562" y="2466"/>
              <a:ext cx="247" cy="122"/>
              <a:chOff x="3562" y="2466"/>
              <a:chExt cx="247" cy="122"/>
            </a:xfrm>
          </p:grpSpPr>
          <p:sp>
            <p:nvSpPr>
              <p:cNvPr id="17479" name="AutoShape 49">
                <a:extLst>
                  <a:ext uri="{FF2B5EF4-FFF2-40B4-BE49-F238E27FC236}">
                    <a16:creationId xmlns:a16="http://schemas.microsoft.com/office/drawing/2014/main" xmlns="" id="{6F1A80B2-2878-461A-894B-AB65838C19E4}"/>
                  </a:ext>
                </a:extLst>
              </p:cNvPr>
              <p:cNvSpPr>
                <a:spLocks noChangeArrowheads="1"/>
              </p:cNvSpPr>
              <p:nvPr/>
            </p:nvSpPr>
            <p:spPr bwMode="auto">
              <a:xfrm>
                <a:off x="3588" y="2493"/>
                <a:ext cx="193" cy="83"/>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80" name="Picture 50">
                <a:extLst>
                  <a:ext uri="{FF2B5EF4-FFF2-40B4-BE49-F238E27FC236}">
                    <a16:creationId xmlns:a16="http://schemas.microsoft.com/office/drawing/2014/main" xmlns="" id="{DAE18615-9C99-4563-9BBE-54A68739507B}"/>
                  </a:ext>
                </a:extLst>
              </p:cNvPr>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3562" y="2466"/>
                <a:ext cx="247"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grpSp>
          <p:nvGrpSpPr>
            <p:cNvPr id="17472" name="Group 51">
              <a:extLst>
                <a:ext uri="{FF2B5EF4-FFF2-40B4-BE49-F238E27FC236}">
                  <a16:creationId xmlns:a16="http://schemas.microsoft.com/office/drawing/2014/main" xmlns="" id="{CC768CCD-8896-490E-B790-5CE6676B2011}"/>
                </a:ext>
              </a:extLst>
            </p:cNvPr>
            <p:cNvGrpSpPr>
              <a:grpSpLocks/>
            </p:cNvGrpSpPr>
            <p:nvPr/>
          </p:nvGrpSpPr>
          <p:grpSpPr bwMode="auto">
            <a:xfrm>
              <a:off x="4269" y="2466"/>
              <a:ext cx="424" cy="122"/>
              <a:chOff x="4269" y="2466"/>
              <a:chExt cx="424" cy="122"/>
            </a:xfrm>
          </p:grpSpPr>
          <p:sp>
            <p:nvSpPr>
              <p:cNvPr id="17477" name="AutoShape 52">
                <a:extLst>
                  <a:ext uri="{FF2B5EF4-FFF2-40B4-BE49-F238E27FC236}">
                    <a16:creationId xmlns:a16="http://schemas.microsoft.com/office/drawing/2014/main" xmlns="" id="{71D013C4-BD3F-4764-8746-14D3AB35B61E}"/>
                  </a:ext>
                </a:extLst>
              </p:cNvPr>
              <p:cNvSpPr>
                <a:spLocks noChangeArrowheads="1"/>
              </p:cNvSpPr>
              <p:nvPr/>
            </p:nvSpPr>
            <p:spPr bwMode="auto">
              <a:xfrm>
                <a:off x="4286" y="2486"/>
                <a:ext cx="407" cy="90"/>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78" name="Picture 53">
                <a:extLst>
                  <a:ext uri="{FF2B5EF4-FFF2-40B4-BE49-F238E27FC236}">
                    <a16:creationId xmlns:a16="http://schemas.microsoft.com/office/drawing/2014/main" xmlns="" id="{5ECBA92F-B2A0-4412-AE39-E23B9C2D9B78}"/>
                  </a:ext>
                </a:extLst>
              </p:cNvPr>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4269" y="2466"/>
                <a:ext cx="256"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pic>
          <p:nvPicPr>
            <p:cNvPr id="17473" name="Picture 54">
              <a:extLst>
                <a:ext uri="{FF2B5EF4-FFF2-40B4-BE49-F238E27FC236}">
                  <a16:creationId xmlns:a16="http://schemas.microsoft.com/office/drawing/2014/main" xmlns="" id="{A7024E3C-3666-464D-9C5B-6585ED1B2FBC}"/>
                </a:ext>
              </a:extLst>
            </p:cNvPr>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3508" y="2758"/>
              <a:ext cx="368"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74" name="Picture 55">
              <a:extLst>
                <a:ext uri="{FF2B5EF4-FFF2-40B4-BE49-F238E27FC236}">
                  <a16:creationId xmlns:a16="http://schemas.microsoft.com/office/drawing/2014/main" xmlns="" id="{99F325FE-8FFC-4F0C-BDF7-61942128C4A5}"/>
                </a:ext>
              </a:extLst>
            </p:cNvPr>
            <p:cNvPicPr>
              <a:picLocks noChangeAspect="1" noChangeArrowheads="1"/>
            </p:cNvPicPr>
            <p:nvPr/>
          </p:nvPicPr>
          <p:blipFill>
            <a:blip r:embed="rId21" cstate="print">
              <a:extLst>
                <a:ext uri="{28A0092B-C50C-407E-A947-70E740481C1C}">
                  <a14:useLocalDpi xmlns:a14="http://schemas.microsoft.com/office/drawing/2010/main" xmlns="" val="0"/>
                </a:ext>
              </a:extLst>
            </a:blip>
            <a:srcRect/>
            <a:stretch>
              <a:fillRect/>
            </a:stretch>
          </p:blipFill>
          <p:spPr bwMode="auto">
            <a:xfrm>
              <a:off x="4222" y="2758"/>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17475" name="Text Box 56">
              <a:extLst>
                <a:ext uri="{FF2B5EF4-FFF2-40B4-BE49-F238E27FC236}">
                  <a16:creationId xmlns:a16="http://schemas.microsoft.com/office/drawing/2014/main" xmlns="" id="{51753431-8757-4E78-8583-FA213C688FDA}"/>
                </a:ext>
              </a:extLst>
            </p:cNvPr>
            <p:cNvSpPr txBox="1">
              <a:spLocks noChangeArrowheads="1"/>
            </p:cNvSpPr>
            <p:nvPr/>
          </p:nvSpPr>
          <p:spPr bwMode="auto">
            <a:xfrm>
              <a:off x="3705" y="2622"/>
              <a:ext cx="413" cy="127"/>
            </a:xfrm>
            <a:prstGeom prst="rect">
              <a:avLst/>
            </a:prstGeom>
            <a:noFill/>
            <a:ln w="936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700" i="1">
                  <a:solidFill>
                    <a:srgbClr val="000000"/>
                  </a:solidFill>
                  <a:latin typeface="Hero" pitchFamily="50" charset="0"/>
                </a:rPr>
                <a:t>Belgrade</a:t>
              </a:r>
            </a:p>
          </p:txBody>
        </p:sp>
        <p:sp>
          <p:nvSpPr>
            <p:cNvPr id="17476" name="Text Box 57">
              <a:extLst>
                <a:ext uri="{FF2B5EF4-FFF2-40B4-BE49-F238E27FC236}">
                  <a16:creationId xmlns:a16="http://schemas.microsoft.com/office/drawing/2014/main" xmlns="" id="{CFECFF86-400F-489A-99C5-A55D3048ABF1}"/>
                </a:ext>
              </a:extLst>
            </p:cNvPr>
            <p:cNvSpPr txBox="1">
              <a:spLocks noChangeArrowheads="1"/>
            </p:cNvSpPr>
            <p:nvPr/>
          </p:nvSpPr>
          <p:spPr bwMode="auto">
            <a:xfrm>
              <a:off x="4278" y="2622"/>
              <a:ext cx="413" cy="127"/>
            </a:xfrm>
            <a:prstGeom prst="rect">
              <a:avLst/>
            </a:prstGeom>
            <a:noFill/>
            <a:ln w="936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700" i="1">
                  <a:solidFill>
                    <a:srgbClr val="000000"/>
                  </a:solidFill>
                  <a:latin typeface="Hero" pitchFamily="50" charset="0"/>
                </a:rPr>
                <a:t>Оsijek</a:t>
              </a:r>
            </a:p>
          </p:txBody>
        </p:sp>
      </p:grpSp>
      <p:grpSp>
        <p:nvGrpSpPr>
          <p:cNvPr id="17416" name="Group 58">
            <a:extLst>
              <a:ext uri="{FF2B5EF4-FFF2-40B4-BE49-F238E27FC236}">
                <a16:creationId xmlns:a16="http://schemas.microsoft.com/office/drawing/2014/main" xmlns="" id="{3C503CFF-6540-44C2-A616-C48E6EA1FA02}"/>
              </a:ext>
            </a:extLst>
          </p:cNvPr>
          <p:cNvGrpSpPr>
            <a:grpSpLocks/>
          </p:cNvGrpSpPr>
          <p:nvPr/>
        </p:nvGrpSpPr>
        <p:grpSpPr bwMode="auto">
          <a:xfrm>
            <a:off x="4468813" y="744538"/>
            <a:ext cx="603250" cy="650875"/>
            <a:chOff x="2815" y="469"/>
            <a:chExt cx="380" cy="410"/>
          </a:xfrm>
        </p:grpSpPr>
        <p:grpSp>
          <p:nvGrpSpPr>
            <p:cNvPr id="17431" name="Group 59">
              <a:extLst>
                <a:ext uri="{FF2B5EF4-FFF2-40B4-BE49-F238E27FC236}">
                  <a16:creationId xmlns:a16="http://schemas.microsoft.com/office/drawing/2014/main" xmlns="" id="{CAEE3D54-9846-43F4-B2CB-5F0712D572F5}"/>
                </a:ext>
              </a:extLst>
            </p:cNvPr>
            <p:cNvGrpSpPr>
              <a:grpSpLocks/>
            </p:cNvGrpSpPr>
            <p:nvPr/>
          </p:nvGrpSpPr>
          <p:grpSpPr bwMode="auto">
            <a:xfrm>
              <a:off x="2815" y="469"/>
              <a:ext cx="380" cy="410"/>
              <a:chOff x="2815" y="469"/>
              <a:chExt cx="380" cy="410"/>
            </a:xfrm>
          </p:grpSpPr>
          <p:sp>
            <p:nvSpPr>
              <p:cNvPr id="17433" name="AutoShape 60">
                <a:extLst>
                  <a:ext uri="{FF2B5EF4-FFF2-40B4-BE49-F238E27FC236}">
                    <a16:creationId xmlns:a16="http://schemas.microsoft.com/office/drawing/2014/main" xmlns="" id="{47F63F50-12C3-4F32-963E-DFAFF3289B2F}"/>
                  </a:ext>
                </a:extLst>
              </p:cNvPr>
              <p:cNvSpPr>
                <a:spLocks noChangeArrowheads="1"/>
              </p:cNvSpPr>
              <p:nvPr/>
            </p:nvSpPr>
            <p:spPr bwMode="auto">
              <a:xfrm>
                <a:off x="2815" y="469"/>
                <a:ext cx="380" cy="410"/>
              </a:xfrm>
              <a:prstGeom prst="roundRect">
                <a:avLst>
                  <a:gd name="adj" fmla="val 16667"/>
                </a:avLst>
              </a:prstGeom>
              <a:solidFill>
                <a:srgbClr val="D9D9D9"/>
              </a:solidFill>
              <a:ln w="19080" cap="sq">
                <a:solidFill>
                  <a:srgbClr val="D9D9D9"/>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34" name="Picture 61">
                <a:extLst>
                  <a:ext uri="{FF2B5EF4-FFF2-40B4-BE49-F238E27FC236}">
                    <a16:creationId xmlns:a16="http://schemas.microsoft.com/office/drawing/2014/main" xmlns="" id="{6933DB98-2E2A-4AA9-9771-2C7CDE434CC8}"/>
                  </a:ext>
                </a:extLst>
              </p:cNvPr>
              <p:cNvPicPr>
                <a:picLocks noChangeAspect="1" noChangeArrowheads="1"/>
              </p:cNvPicPr>
              <p:nvPr/>
            </p:nvPicPr>
            <p:blipFill>
              <a:blip r:embed="rId22" cstate="print">
                <a:extLst>
                  <a:ext uri="{28A0092B-C50C-407E-A947-70E740481C1C}">
                    <a14:useLocalDpi xmlns:a14="http://schemas.microsoft.com/office/drawing/2010/main" xmlns="" val="0"/>
                  </a:ext>
                </a:extLst>
              </a:blip>
              <a:srcRect/>
              <a:stretch>
                <a:fillRect/>
              </a:stretch>
            </p:blipFill>
            <p:spPr bwMode="auto">
              <a:xfrm>
                <a:off x="2889" y="501"/>
                <a:ext cx="230"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sp>
          <p:nvSpPr>
            <p:cNvPr id="14398" name="Text Box 62">
              <a:extLst>
                <a:ext uri="{FF2B5EF4-FFF2-40B4-BE49-F238E27FC236}">
                  <a16:creationId xmlns:a16="http://schemas.microsoft.com/office/drawing/2014/main" xmlns="" id="{C7D05EA4-415F-421D-A6F9-331B2BAAA549}"/>
                </a:ext>
              </a:extLst>
            </p:cNvPr>
            <p:cNvSpPr txBox="1">
              <a:spLocks noChangeArrowheads="1"/>
            </p:cNvSpPr>
            <p:nvPr/>
          </p:nvSpPr>
          <p:spPr bwMode="auto">
            <a:xfrm>
              <a:off x="2902" y="633"/>
              <a:ext cx="206" cy="108"/>
            </a:xfrm>
            <a:prstGeom prst="rect">
              <a:avLst/>
            </a:prstGeom>
            <a:noFill/>
            <a:ln w="9525" cap="flat">
              <a:noFill/>
              <a:round/>
              <a:headEnd/>
              <a:tailEnd/>
            </a:ln>
            <a:effectLst/>
          </p:spPr>
          <p:txBody>
            <a:bodyPr lIns="90000" tIns="46800" rIns="90000" bIns="46800">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500">
                  <a:solidFill>
                    <a:srgbClr val="FFFFFF"/>
                  </a:solidFill>
                  <a:effectLst>
                    <a:outerShdw blurRad="38100" dist="38100" dir="2700000" algn="tl">
                      <a:srgbClr val="C0C0C0"/>
                    </a:outerShdw>
                  </a:effectLst>
                  <a:latin typeface="Arial" charset="0"/>
                </a:rPr>
                <a:t>Срб</a:t>
              </a:r>
            </a:p>
          </p:txBody>
        </p:sp>
      </p:grpSp>
      <p:graphicFrame>
        <p:nvGraphicFramePr>
          <p:cNvPr id="14399" name="Group 63">
            <a:extLst>
              <a:ext uri="{FF2B5EF4-FFF2-40B4-BE49-F238E27FC236}">
                <a16:creationId xmlns:a16="http://schemas.microsoft.com/office/drawing/2014/main" xmlns="" id="{FCE350AE-C0D0-419E-B7B3-759D9F199753}"/>
              </a:ext>
            </a:extLst>
          </p:cNvPr>
          <p:cNvGraphicFramePr>
            <a:graphicFrameLocks noGrp="1"/>
          </p:cNvGraphicFramePr>
          <p:nvPr/>
        </p:nvGraphicFramePr>
        <p:xfrm>
          <a:off x="5329238" y="1108075"/>
          <a:ext cx="3009900" cy="119063"/>
        </p:xfrm>
        <a:graphic>
          <a:graphicData uri="http://schemas.openxmlformats.org/drawingml/2006/table">
            <a:tbl>
              <a:tblPr/>
              <a:tblGrid>
                <a:gridCol w="3009900">
                  <a:extLst>
                    <a:ext uri="{9D8B030D-6E8A-4147-A177-3AD203B41FA5}">
                      <a16:colId xmlns:a16="http://schemas.microsoft.com/office/drawing/2014/main" xmlns="" val="20000"/>
                    </a:ext>
                  </a:extLst>
                </a:gridCol>
              </a:tblGrid>
              <a:tr h="119063">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00" b="1" i="0" u="none" strike="noStrike" cap="none" normalizeH="0" baseline="0">
                        <a:ln>
                          <a:noFill/>
                        </a:ln>
                        <a:solidFill>
                          <a:srgbClr val="FFFFFF"/>
                        </a:solidFill>
                        <a:effectLst/>
                        <a:latin typeface="Hero" pitchFamily="50" charset="0"/>
                        <a:ea typeface="Microsoft YaHei" charset="-122"/>
                      </a:endParaRPr>
                    </a:p>
                  </a:txBody>
                  <a:tcPr marT="46944" marB="46080" horzOverflow="overflow">
                    <a:lnL w="11520" cap="flat" cmpd="sng" algn="ctr">
                      <a:solidFill>
                        <a:srgbClr val="F68420"/>
                      </a:solidFill>
                      <a:prstDash val="solid"/>
                      <a:round/>
                      <a:headEnd type="none" w="med" len="med"/>
                      <a:tailEnd type="none" w="med" len="med"/>
                    </a:lnL>
                    <a:lnR>
                      <a:noFill/>
                    </a:lnR>
                    <a:lnT w="11520" cap="flat" cmpd="sng" algn="ctr">
                      <a:solidFill>
                        <a:srgbClr val="F68420"/>
                      </a:solidFill>
                      <a:prstDash val="solid"/>
                      <a:round/>
                      <a:headEnd type="none" w="med" len="med"/>
                      <a:tailEnd type="none" w="med" len="med"/>
                    </a:lnT>
                    <a:lnB>
                      <a:noFill/>
                    </a:lnB>
                    <a:lnTlToBr>
                      <a:noFill/>
                    </a:lnTlToBr>
                    <a:lnBlToTr>
                      <a:noFill/>
                    </a:lnBlToTr>
                    <a:solidFill>
                      <a:srgbClr val="F68420"/>
                    </a:solidFill>
                  </a:tcPr>
                </a:tc>
                <a:extLst>
                  <a:ext uri="{0D108BD9-81ED-4DB2-BD59-A6C34878D82A}">
                    <a16:rowId xmlns:a16="http://schemas.microsoft.com/office/drawing/2014/main" xmlns="" val="10000"/>
                  </a:ext>
                </a:extLst>
              </a:tr>
            </a:tbl>
          </a:graphicData>
        </a:graphic>
      </p:graphicFrame>
      <p:sp>
        <p:nvSpPr>
          <p:cNvPr id="13326" name="Line 68">
            <a:extLst>
              <a:ext uri="{FF2B5EF4-FFF2-40B4-BE49-F238E27FC236}">
                <a16:creationId xmlns:a16="http://schemas.microsoft.com/office/drawing/2014/main" xmlns="" id="{181DCB10-03B8-424F-83BD-5419004DE3F7}"/>
              </a:ext>
            </a:extLst>
          </p:cNvPr>
          <p:cNvSpPr>
            <a:spLocks noChangeShapeType="1"/>
          </p:cNvSpPr>
          <p:nvPr/>
        </p:nvSpPr>
        <p:spPr bwMode="auto">
          <a:xfrm>
            <a:off x="5346700" y="808038"/>
            <a:ext cx="1588" cy="233362"/>
          </a:xfrm>
          <a:prstGeom prst="line">
            <a:avLst/>
          </a:prstGeom>
          <a:noFill/>
          <a:ln w="76320" cap="sq">
            <a:solidFill>
              <a:srgbClr val="F68420"/>
            </a:solidFill>
            <a:miter lim="800000"/>
            <a:headEnd/>
            <a:tailEnd/>
          </a:ln>
          <a:extLst>
            <a:ext uri="{909E8E84-426E-40DD-AFC4-6F175D3DCCD1}">
              <a14:hiddenFill xmlns:a14="http://schemas.microsoft.com/office/drawing/2010/main" xmlns="">
                <a:noFill/>
              </a14:hiddenFill>
            </a:ext>
          </a:extLst>
        </p:spPr>
        <p:txBody>
          <a:bodyPr/>
          <a:lstStyle/>
          <a:p>
            <a:pPr>
              <a:defRPr/>
            </a:pPr>
            <a:r>
              <a:rPr lang="sr-Latn-RS" dirty="0">
                <a:latin typeface="+mn-lt"/>
              </a:rPr>
              <a:t>         </a:t>
            </a:r>
            <a:r>
              <a:rPr lang="sr-Latn-RS" sz="1100" dirty="0" smtClean="0">
                <a:latin typeface="Times New Roman" pitchFamily="18" charset="0"/>
                <a:cs typeface="Times New Roman" pitchFamily="18" charset="0"/>
              </a:rPr>
              <a:t>Ruma- ukupna površina 582 km</a:t>
            </a:r>
            <a:endParaRPr lang="en-GB" dirty="0">
              <a:latin typeface="Times New Roman" pitchFamily="18" charset="0"/>
              <a:cs typeface="Times New Roman" pitchFamily="18" charset="0"/>
            </a:endParaRPr>
          </a:p>
        </p:txBody>
      </p:sp>
      <p:pic>
        <p:nvPicPr>
          <p:cNvPr id="17424" name="Picture 74">
            <a:extLst>
              <a:ext uri="{FF2B5EF4-FFF2-40B4-BE49-F238E27FC236}">
                <a16:creationId xmlns:a16="http://schemas.microsoft.com/office/drawing/2014/main" xmlns="" id="{E731E201-C367-4972-A800-21F5EA708E63}"/>
              </a:ext>
            </a:extLst>
          </p:cNvPr>
          <p:cNvPicPr>
            <a:picLocks noChangeAspect="1" noChangeArrowheads="1"/>
          </p:cNvPicPr>
          <p:nvPr/>
        </p:nvPicPr>
        <p:blipFill>
          <a:blip r:embed="rId23"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17428" name="TextBox 1">
            <a:extLst>
              <a:ext uri="{FF2B5EF4-FFF2-40B4-BE49-F238E27FC236}">
                <a16:creationId xmlns:a16="http://schemas.microsoft.com/office/drawing/2014/main" xmlns="" id="{0F7EBBD8-E7D2-4B8B-A431-49ED9642D246}"/>
              </a:ext>
            </a:extLst>
          </p:cNvPr>
          <p:cNvSpPr txBox="1">
            <a:spLocks noChangeArrowheads="1"/>
          </p:cNvSpPr>
          <p:nvPr/>
        </p:nvSpPr>
        <p:spPr bwMode="auto">
          <a:xfrm>
            <a:off x="5606629" y="1840846"/>
            <a:ext cx="434975"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sr-Latn-RS" altLang="en-US" sz="900" dirty="0"/>
              <a:t>HUN</a:t>
            </a:r>
            <a:endParaRPr lang="en-GB" altLang="en-US" sz="900" dirty="0"/>
          </a:p>
        </p:txBody>
      </p:sp>
      <p:sp>
        <p:nvSpPr>
          <p:cNvPr id="17429" name="TextBox 80">
            <a:extLst>
              <a:ext uri="{FF2B5EF4-FFF2-40B4-BE49-F238E27FC236}">
                <a16:creationId xmlns:a16="http://schemas.microsoft.com/office/drawing/2014/main" xmlns="" id="{E0501873-1FA9-482D-81F3-8F9CF2A545F9}"/>
              </a:ext>
            </a:extLst>
          </p:cNvPr>
          <p:cNvSpPr txBox="1">
            <a:spLocks noChangeArrowheads="1"/>
          </p:cNvSpPr>
          <p:nvPr/>
        </p:nvSpPr>
        <p:spPr bwMode="auto">
          <a:xfrm>
            <a:off x="6218987" y="1862982"/>
            <a:ext cx="441325"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sr-Latn-RS" altLang="en-US" sz="900" dirty="0"/>
              <a:t>CRO</a:t>
            </a:r>
            <a:endParaRPr lang="en-GB" altLang="en-US" sz="900" dirty="0"/>
          </a:p>
        </p:txBody>
      </p:sp>
      <p:sp>
        <p:nvSpPr>
          <p:cNvPr id="17430" name="TextBox 81">
            <a:extLst>
              <a:ext uri="{FF2B5EF4-FFF2-40B4-BE49-F238E27FC236}">
                <a16:creationId xmlns:a16="http://schemas.microsoft.com/office/drawing/2014/main" xmlns="" id="{F0FB35CD-1E87-4033-9B54-A1EFBB007E3F}"/>
              </a:ext>
            </a:extLst>
          </p:cNvPr>
          <p:cNvSpPr txBox="1">
            <a:spLocks noChangeArrowheads="1"/>
          </p:cNvSpPr>
          <p:nvPr/>
        </p:nvSpPr>
        <p:spPr bwMode="auto">
          <a:xfrm>
            <a:off x="6767095" y="1883528"/>
            <a:ext cx="452438" cy="230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sr-Latn-RS" altLang="en-US" sz="900"/>
              <a:t>ROM</a:t>
            </a:r>
            <a:endParaRPr lang="en-GB" altLang="en-US" sz="900"/>
          </a:p>
        </p:txBody>
      </p:sp>
      <p:sp>
        <p:nvSpPr>
          <p:cNvPr id="5" name="TextBox 4">
            <a:extLst>
              <a:ext uri="{FF2B5EF4-FFF2-40B4-BE49-F238E27FC236}">
                <a16:creationId xmlns:a16="http://schemas.microsoft.com/office/drawing/2014/main" xmlns="" id="{8FA5F84D-61B3-42FE-B9E0-0E4AFED45ED4}"/>
              </a:ext>
            </a:extLst>
          </p:cNvPr>
          <p:cNvSpPr txBox="1"/>
          <p:nvPr/>
        </p:nvSpPr>
        <p:spPr>
          <a:xfrm>
            <a:off x="7358814" y="1884446"/>
            <a:ext cx="419602"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900">
                <a:latin typeface="Arial"/>
                <a:cs typeface="Arial"/>
              </a:rPr>
              <a:t>BUL</a:t>
            </a:r>
          </a:p>
        </p:txBody>
      </p:sp>
      <p:sp>
        <p:nvSpPr>
          <p:cNvPr id="78" name="TextBox 77">
            <a:extLst>
              <a:ext uri="{FF2B5EF4-FFF2-40B4-BE49-F238E27FC236}">
                <a16:creationId xmlns:a16="http://schemas.microsoft.com/office/drawing/2014/main" xmlns="" id="{8B4CC244-9AD2-43E5-AF76-5578D88D0726}"/>
              </a:ext>
            </a:extLst>
          </p:cNvPr>
          <p:cNvSpPr txBox="1"/>
          <p:nvPr/>
        </p:nvSpPr>
        <p:spPr>
          <a:xfrm>
            <a:off x="7960393" y="1891965"/>
            <a:ext cx="419602"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900">
                <a:latin typeface="Arial"/>
                <a:cs typeface="Arial"/>
              </a:rPr>
              <a:t>BIH</a:t>
            </a:r>
          </a:p>
        </p:txBody>
      </p:sp>
      <p:sp>
        <p:nvSpPr>
          <p:cNvPr id="8" name="TextBox 7">
            <a:extLst>
              <a:ext uri="{FF2B5EF4-FFF2-40B4-BE49-F238E27FC236}">
                <a16:creationId xmlns:a16="http://schemas.microsoft.com/office/drawing/2014/main" xmlns="" id="{C4F2A06F-5960-40FD-BAAE-49747FA06E0A}"/>
              </a:ext>
            </a:extLst>
          </p:cNvPr>
          <p:cNvSpPr txBox="1"/>
          <p:nvPr/>
        </p:nvSpPr>
        <p:spPr>
          <a:xfrm>
            <a:off x="3629024" y="277177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Arial"/>
              <a:cs typeface="Arial"/>
            </a:endParaRPr>
          </a:p>
        </p:txBody>
      </p:sp>
      <p:grpSp>
        <p:nvGrpSpPr>
          <p:cNvPr id="73" name="Group 80"/>
          <p:cNvGrpSpPr>
            <a:grpSpLocks/>
          </p:cNvGrpSpPr>
          <p:nvPr/>
        </p:nvGrpSpPr>
        <p:grpSpPr bwMode="auto">
          <a:xfrm>
            <a:off x="228600" y="1085040"/>
            <a:ext cx="4276725" cy="3451225"/>
            <a:chOff x="1115616" y="764704"/>
            <a:chExt cx="7704000" cy="5760752"/>
          </a:xfrm>
        </p:grpSpPr>
        <p:pic>
          <p:nvPicPr>
            <p:cNvPr id="74" name="Picture 81" descr="M:\RAV Akademija\Mape-logistika\Рума.jpg"/>
            <p:cNvPicPr>
              <a:picLocks noChangeAspect="1" noChangeArrowheads="1"/>
            </p:cNvPicPr>
            <p:nvPr/>
          </p:nvPicPr>
          <p:blipFill>
            <a:blip r:embed="rId24" cstate="print"/>
            <a:srcRect/>
            <a:stretch>
              <a:fillRect/>
            </a:stretch>
          </p:blipFill>
          <p:spPr bwMode="auto">
            <a:xfrm>
              <a:off x="1115616" y="764704"/>
              <a:ext cx="7704000" cy="5760752"/>
            </a:xfrm>
            <a:prstGeom prst="rect">
              <a:avLst/>
            </a:prstGeom>
            <a:noFill/>
            <a:ln w="9525">
              <a:noFill/>
              <a:miter lim="800000"/>
              <a:headEnd/>
              <a:tailEnd/>
            </a:ln>
          </p:spPr>
        </p:pic>
        <p:sp>
          <p:nvSpPr>
            <p:cNvPr id="75" name="TextBox 2"/>
            <p:cNvSpPr txBox="1"/>
            <p:nvPr/>
          </p:nvSpPr>
          <p:spPr>
            <a:xfrm rot="3298004">
              <a:off x="5047250" y="3241059"/>
              <a:ext cx="747255" cy="214478"/>
            </a:xfrm>
            <a:prstGeom prst="rect">
              <a:avLst/>
            </a:prstGeom>
            <a:solidFill>
              <a:schemeClr val="bg1"/>
            </a:solidFill>
            <a:ln>
              <a:solidFill>
                <a:schemeClr val="bg1"/>
              </a:solidFill>
            </a:ln>
          </p:spPr>
          <p:txBody>
            <a:bodyPr>
              <a:spAutoFit/>
            </a:bodyPr>
            <a:ls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sr-Cyrl-RS" sz="800" dirty="0" smtClean="0">
                  <a:solidFill>
                    <a:schemeClr val="bg1">
                      <a:lumMod val="65000"/>
                    </a:schemeClr>
                  </a:solidFill>
                </a:rPr>
                <a:t>Река Тиса</a:t>
              </a:r>
              <a:endParaRPr lang="sr-Latn-RS" sz="800" dirty="0">
                <a:solidFill>
                  <a:schemeClr val="bg1">
                    <a:lumMod val="65000"/>
                  </a:schemeClr>
                </a:solidFill>
              </a:endParaRPr>
            </a:p>
          </p:txBody>
        </p:sp>
        <p:grpSp>
          <p:nvGrpSpPr>
            <p:cNvPr id="76" name="Group 88"/>
            <p:cNvGrpSpPr>
              <a:grpSpLocks/>
            </p:cNvGrpSpPr>
            <p:nvPr/>
          </p:nvGrpSpPr>
          <p:grpSpPr bwMode="auto">
            <a:xfrm rot="1147487">
              <a:off x="2187262" y="3842062"/>
              <a:ext cx="1446852" cy="359671"/>
              <a:chOff x="1996170" y="3505399"/>
              <a:chExt cx="1446852" cy="359671"/>
            </a:xfrm>
          </p:grpSpPr>
          <p:sp>
            <p:nvSpPr>
              <p:cNvPr id="81" name="Rounded Rectangle 80"/>
              <p:cNvSpPr/>
              <p:nvPr/>
            </p:nvSpPr>
            <p:spPr>
              <a:xfrm rot="793281">
                <a:off x="2323979" y="3753713"/>
                <a:ext cx="494727" cy="6094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sr-Latn-R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sr-Latn-RS"/>
              </a:p>
            </p:txBody>
          </p:sp>
          <p:sp>
            <p:nvSpPr>
              <p:cNvPr id="82" name="TextBox 8"/>
              <p:cNvSpPr txBox="1"/>
              <p:nvPr/>
            </p:nvSpPr>
            <p:spPr>
              <a:xfrm rot="165947">
                <a:off x="1996673" y="3504289"/>
                <a:ext cx="1447002" cy="360379"/>
              </a:xfrm>
              <a:prstGeom prst="rect">
                <a:avLst/>
              </a:prstGeom>
              <a:noFill/>
            </p:spPr>
            <p:txBody>
              <a:bodyPr>
                <a:spAutoFit/>
              </a:bodyPr>
              <a:ls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sr-Cyrl-RS" sz="800" dirty="0" smtClean="0">
                    <a:solidFill>
                      <a:schemeClr val="bg1">
                        <a:lumMod val="65000"/>
                      </a:schemeClr>
                    </a:solidFill>
                  </a:rPr>
                  <a:t>Река Дунав</a:t>
                </a:r>
                <a:endParaRPr lang="sr-Latn-RS" sz="800" dirty="0">
                  <a:solidFill>
                    <a:schemeClr val="bg1">
                      <a:lumMod val="65000"/>
                    </a:schemeClr>
                  </a:solidFill>
                </a:endParaRPr>
              </a:p>
            </p:txBody>
          </p:sp>
        </p:grpSp>
        <p:grpSp>
          <p:nvGrpSpPr>
            <p:cNvPr id="77" name="Group 89"/>
            <p:cNvGrpSpPr>
              <a:grpSpLocks/>
            </p:cNvGrpSpPr>
            <p:nvPr/>
          </p:nvGrpSpPr>
          <p:grpSpPr bwMode="auto">
            <a:xfrm>
              <a:off x="6965282" y="5739027"/>
              <a:ext cx="1225133" cy="359672"/>
              <a:chOff x="6589002" y="5311335"/>
              <a:chExt cx="1257971" cy="388734"/>
            </a:xfrm>
          </p:grpSpPr>
          <p:sp>
            <p:nvSpPr>
              <p:cNvPr id="79" name="Rounded Rectangle 78"/>
              <p:cNvSpPr/>
              <p:nvPr/>
            </p:nvSpPr>
            <p:spPr>
              <a:xfrm rot="19833090">
                <a:off x="6972015" y="5485416"/>
                <a:ext cx="719403" cy="13174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sr-Latn-R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sr-Latn-RS"/>
              </a:p>
            </p:txBody>
          </p:sp>
          <p:sp>
            <p:nvSpPr>
              <p:cNvPr id="80" name="TextBox 11"/>
              <p:cNvSpPr txBox="1"/>
              <p:nvPr/>
            </p:nvSpPr>
            <p:spPr>
              <a:xfrm rot="19945354">
                <a:off x="6590291" y="5310716"/>
                <a:ext cx="1256752" cy="389497"/>
              </a:xfrm>
              <a:prstGeom prst="rect">
                <a:avLst/>
              </a:prstGeom>
              <a:noFill/>
            </p:spPr>
            <p:txBody>
              <a:bodyPr>
                <a:spAutoFit/>
              </a:bodyPr>
              <a:ls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sr-Cyrl-RS" sz="800" dirty="0" smtClean="0">
                    <a:solidFill>
                      <a:schemeClr val="bg1">
                        <a:lumMod val="65000"/>
                      </a:schemeClr>
                    </a:solidFill>
                  </a:rPr>
                  <a:t>Река Дунав</a:t>
                </a:r>
                <a:endParaRPr lang="sr-Latn-RS" sz="800" dirty="0">
                  <a:solidFill>
                    <a:schemeClr val="bg1">
                      <a:lumMod val="65000"/>
                    </a:schemeClr>
                  </a:solidFill>
                </a:endParaRPr>
              </a:p>
            </p:txBody>
          </p:sp>
        </p:grpSp>
      </p:grpSp>
      <p:pic>
        <p:nvPicPr>
          <p:cNvPr id="83"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25"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Cyrl-RS" sz="2800" b="1" dirty="0" smtClean="0">
                <a:solidFill>
                  <a:schemeClr val="accent1">
                    <a:lumMod val="75000"/>
                  </a:schemeClr>
                </a:solidFill>
                <a:effectLst>
                  <a:outerShdw blurRad="38100" dist="38100" dir="2700000" algn="tl">
                    <a:srgbClr val="000000">
                      <a:alpha val="43137"/>
                    </a:srgbClr>
                  </a:outerShdw>
                </a:effectLst>
              </a:rPr>
              <a:t/>
            </a:r>
            <a:br>
              <a:rPr lang="sr-Cyrl-RS" sz="2800" b="1" dirty="0" smtClean="0">
                <a:solidFill>
                  <a:schemeClr val="accent1">
                    <a:lumMod val="75000"/>
                  </a:schemeClr>
                </a:solidFill>
                <a:effectLst>
                  <a:outerShdw blurRad="38100" dist="38100" dir="2700000" algn="tl">
                    <a:srgbClr val="000000">
                      <a:alpha val="43137"/>
                    </a:srgbClr>
                  </a:outerShdw>
                </a:effectLst>
              </a:rPr>
            </a:br>
            <a:r>
              <a:rPr lang="sr-Latn-RS" sz="2800" b="1" dirty="0" smtClean="0">
                <a:solidFill>
                  <a:schemeClr val="accent1">
                    <a:lumMod val="75000"/>
                  </a:schemeClr>
                </a:solidFill>
                <a:effectLst>
                  <a:outerShdw blurRad="38100" dist="38100" dir="2700000" algn="tl">
                    <a:srgbClr val="000000">
                      <a:alpha val="43137"/>
                    </a:srgbClr>
                  </a:outerShdw>
                </a:effectLst>
              </a:rPr>
              <a:t>Quality Work Force</a:t>
            </a:r>
            <a:endParaRPr lang="x-none" sz="2800" b="1">
              <a:solidFill>
                <a:schemeClr val="accent1">
                  <a:lumMod val="75000"/>
                </a:schemeClr>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0" y="1051332"/>
            <a:ext cx="5025957" cy="3566063"/>
          </a:xfrm>
        </p:spPr>
        <p:txBody>
          <a:bodyPr/>
          <a:lstStyle/>
          <a:p>
            <a:pPr marL="398463">
              <a:spcBef>
                <a:spcPts val="300"/>
              </a:spcBef>
              <a:spcAft>
                <a:spcPts val="600"/>
              </a:spcAft>
              <a:buSzPct val="70000"/>
              <a:tabLst>
                <a:tab pos="234950" algn="l"/>
              </a:tabLst>
            </a:pPr>
            <a:endParaRPr lang="sr-Cyrl-R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endParaRPr>
          </a:p>
          <a:p>
            <a:pPr marL="398463">
              <a:spcBef>
                <a:spcPts val="300"/>
              </a:spcBef>
              <a:spcAft>
                <a:spcPts val="600"/>
              </a:spcAft>
              <a:buSzPct val="70000"/>
              <a:tabLst>
                <a:tab pos="234950" algn="l"/>
              </a:tabLst>
            </a:pPr>
            <a:r>
              <a:rPr lang="x-none" altLang="zh-CN"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 </a:t>
            </a:r>
            <a:r>
              <a:rPr lang="zh-CN" altLang="en-US" dirty="0">
                <a:solidFill>
                  <a:srgbClr val="000000"/>
                </a:solidFill>
                <a:ea typeface="SimSun" panose="02010600030101010101" pitchFamily="2" charset="-122"/>
                <a:cs typeface="Lucida Sans Unicode" panose="020B0602030504020204" pitchFamily="34" charset="0"/>
                <a:sym typeface="Arial" panose="020B0604020202020204" pitchFamily="34" charset="0"/>
              </a:rPr>
              <a:t>4 </a:t>
            </a:r>
            <a:r>
              <a:rPr lang="sr-Latn-R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secondary schools</a:t>
            </a:r>
            <a:endParaRPr lang="x-none" altLang="zh-CN">
              <a:solidFill>
                <a:srgbClr val="000000"/>
              </a:solidFill>
              <a:ea typeface="SimSun" panose="02010600030101010101" pitchFamily="2" charset="-122"/>
              <a:cs typeface="Lucida Sans Unicode" panose="020B0602030504020204" pitchFamily="34" charset="0"/>
              <a:sym typeface="Arial" panose="020B0604020202020204" pitchFamily="34" charset="0"/>
            </a:endParaRPr>
          </a:p>
          <a:p>
            <a:pPr marL="398463">
              <a:spcBef>
                <a:spcPts val="300"/>
              </a:spcBef>
              <a:spcAft>
                <a:spcPts val="600"/>
              </a:spcAft>
              <a:buSzPct val="70000"/>
              <a:tabLst>
                <a:tab pos="234950" algn="l"/>
              </a:tabLst>
            </a:pPr>
            <a:r>
              <a:rPr lang="x-none" altLang="zh-CN">
                <a:solidFill>
                  <a:srgbClr val="000000"/>
                </a:solidFill>
                <a:ea typeface="SimSun" panose="02010600030101010101" pitchFamily="2" charset="-122"/>
                <a:cs typeface="Lucida Sans Unicode" panose="020B0602030504020204" pitchFamily="34" charset="0"/>
                <a:sym typeface="Arial" panose="020B0604020202020204" pitchFamily="34" charset="0"/>
              </a:rPr>
              <a:t>* </a:t>
            </a:r>
            <a:r>
              <a:rPr lang="zh-CN" altLang="en-US" dirty="0">
                <a:solidFill>
                  <a:srgbClr val="000000"/>
                </a:solidFill>
                <a:ea typeface="SimSun" panose="02010600030101010101" pitchFamily="2" charset="-122"/>
                <a:cs typeface="Lucida Sans Unicode" panose="020B0602030504020204" pitchFamily="34" charset="0"/>
                <a:sym typeface="Arial" panose="020B0604020202020204" pitchFamily="34" charset="0"/>
              </a:rPr>
              <a:t>12 </a:t>
            </a:r>
            <a:r>
              <a:rPr lang="sr-Latn-R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elementary schools</a:t>
            </a:r>
            <a:endParaRPr lang="zh-CN" altLang="en-US" dirty="0">
              <a:solidFill>
                <a:srgbClr val="000000"/>
              </a:solidFill>
              <a:ea typeface="SimSun" panose="02010600030101010101" pitchFamily="2" charset="-122"/>
              <a:cs typeface="Lucida Sans Unicode" panose="020B0602030504020204" pitchFamily="34" charset="0"/>
              <a:sym typeface="Arial" panose="020B0604020202020204" pitchFamily="34" charset="0"/>
            </a:endParaRPr>
          </a:p>
          <a:p>
            <a:pPr marL="398463">
              <a:spcBef>
                <a:spcPts val="300"/>
              </a:spcBef>
              <a:spcAft>
                <a:spcPts val="600"/>
              </a:spcAft>
              <a:buSzPct val="70000"/>
              <a:tabLst>
                <a:tab pos="234950" algn="l"/>
              </a:tabLst>
            </a:pPr>
            <a:r>
              <a:rPr lang="x-none" altLang="zh-CN">
                <a:solidFill>
                  <a:srgbClr val="000000"/>
                </a:solidFill>
                <a:ea typeface="SimSun" panose="02010600030101010101" pitchFamily="2" charset="-122"/>
                <a:cs typeface="Lucida Sans Unicode" panose="020B0602030504020204" pitchFamily="34" charset="0"/>
                <a:sym typeface="Arial" panose="020B0604020202020204" pitchFamily="34" charset="0"/>
              </a:rPr>
              <a:t>* </a:t>
            </a:r>
            <a:r>
              <a:rPr lang="sr-Latn-R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Between two greatest university centres </a:t>
            </a:r>
            <a:r>
              <a:rPr lang="zh-CN" altLang="en-US"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:Be</a:t>
            </a:r>
            <a:r>
              <a:rPr lang="sr-Latn-R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lgrade</a:t>
            </a:r>
            <a:r>
              <a:rPr lang="zh-CN" altLang="en-US"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 </a:t>
            </a:r>
            <a:r>
              <a:rPr lang="zh-CN" altLang="en-US" dirty="0">
                <a:solidFill>
                  <a:srgbClr val="000000"/>
                </a:solidFill>
                <a:ea typeface="SimSun" panose="02010600030101010101" pitchFamily="2" charset="-122"/>
                <a:cs typeface="Lucida Sans Unicode" panose="020B0602030504020204" pitchFamily="34" charset="0"/>
                <a:sym typeface="Arial" panose="020B0604020202020204" pitchFamily="34" charset="0"/>
              </a:rPr>
              <a:t>(50 km) </a:t>
            </a:r>
            <a:r>
              <a:rPr lang="sr-Latn-R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and</a:t>
            </a:r>
            <a:r>
              <a:rPr lang="zh-CN" altLang="en-US"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 </a:t>
            </a:r>
            <a:r>
              <a:rPr lang="zh-CN" altLang="en-US" dirty="0">
                <a:solidFill>
                  <a:srgbClr val="000000"/>
                </a:solidFill>
                <a:ea typeface="SimSun" panose="02010600030101010101" pitchFamily="2" charset="-122"/>
                <a:cs typeface="Lucida Sans Unicode" panose="020B0602030504020204" pitchFamily="34" charset="0"/>
                <a:sym typeface="Arial" panose="020B0604020202020204" pitchFamily="34" charset="0"/>
              </a:rPr>
              <a:t>Novi Sad (35 km)</a:t>
            </a:r>
          </a:p>
          <a:p>
            <a:pPr marL="398463">
              <a:spcBef>
                <a:spcPts val="300"/>
              </a:spcBef>
              <a:spcAft>
                <a:spcPts val="600"/>
              </a:spcAft>
              <a:buSzPct val="70000"/>
              <a:tabLst>
                <a:tab pos="234950" algn="l"/>
              </a:tabLst>
            </a:pPr>
            <a:r>
              <a:rPr lang="en-U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 </a:t>
            </a:r>
            <a:r>
              <a:rPr lang="sr-Latn-R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Available</a:t>
            </a:r>
            <a:r>
              <a:rPr lang="en-U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 good quality and experienced</a:t>
            </a:r>
            <a:r>
              <a:rPr lang="sr-Latn-R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rPr>
              <a:t> work force</a:t>
            </a:r>
            <a:endParaRPr lang="en-US" altLang="zh-CN" dirty="0" smtClean="0">
              <a:solidFill>
                <a:srgbClr val="000000"/>
              </a:solidFill>
              <a:ea typeface="SimSun" panose="02010600030101010101" pitchFamily="2" charset="-122"/>
              <a:cs typeface="Lucida Sans Unicode" panose="020B0602030504020204" pitchFamily="34" charset="0"/>
              <a:sym typeface="Arial" panose="020B0604020202020204" pitchFamily="34" charset="0"/>
            </a:endParaRPr>
          </a:p>
          <a:p>
            <a:pPr marL="398463">
              <a:spcBef>
                <a:spcPts val="300"/>
              </a:spcBef>
              <a:spcAft>
                <a:spcPts val="600"/>
              </a:spcAft>
              <a:buSzPct val="70000"/>
              <a:tabLst>
                <a:tab pos="234950" algn="l"/>
              </a:tabLst>
            </a:pPr>
            <a:r>
              <a:rPr lang="x-none" altLang="zh-CN" smtClean="0">
                <a:solidFill>
                  <a:srgbClr val="000000"/>
                </a:solidFill>
                <a:ea typeface="SimSun" panose="02010600030101010101" pitchFamily="2" charset="-122"/>
                <a:sym typeface="Arial" panose="020B0604020202020204" pitchFamily="34" charset="0"/>
              </a:rPr>
              <a:t>* </a:t>
            </a:r>
            <a:r>
              <a:rPr lang="sr-Latn-RS" altLang="zh-CN" dirty="0" smtClean="0">
                <a:solidFill>
                  <a:srgbClr val="000000"/>
                </a:solidFill>
                <a:ea typeface="SimSun" panose="02010600030101010101" pitchFamily="2" charset="-122"/>
                <a:sym typeface="Arial" panose="020B0604020202020204" pitchFamily="34" charset="0"/>
              </a:rPr>
              <a:t>Experience in certain domains</a:t>
            </a:r>
            <a:endParaRPr lang="zh-CN" altLang="en-US" dirty="0">
              <a:solidFill>
                <a:srgbClr val="000000"/>
              </a:solidFill>
              <a:ea typeface="SimSun" panose="02010600030101010101" pitchFamily="2" charset="-122"/>
              <a:sym typeface="Arial" panose="020B0604020202020204" pitchFamily="34" charset="0"/>
            </a:endParaRPr>
          </a:p>
          <a:p>
            <a:pPr marL="398463">
              <a:spcBef>
                <a:spcPts val="300"/>
              </a:spcBef>
              <a:spcAft>
                <a:spcPts val="600"/>
              </a:spcAft>
              <a:buSzPct val="70000"/>
              <a:tabLst>
                <a:tab pos="234950" algn="l"/>
              </a:tabLst>
            </a:pPr>
            <a:r>
              <a:rPr lang="x-none" altLang="zh-CN">
                <a:solidFill>
                  <a:srgbClr val="000000"/>
                </a:solidFill>
                <a:ea typeface="SimSun" panose="02010600030101010101" pitchFamily="2" charset="-122"/>
                <a:sym typeface="Arial" panose="020B0604020202020204" pitchFamily="34" charset="0"/>
              </a:rPr>
              <a:t>* </a:t>
            </a:r>
            <a:r>
              <a:rPr lang="sr-Latn-RS" altLang="zh-CN" dirty="0" smtClean="0">
                <a:solidFill>
                  <a:srgbClr val="000000"/>
                </a:solidFill>
                <a:ea typeface="SimSun" panose="02010600030101010101" pitchFamily="2" charset="-122"/>
                <a:sym typeface="Arial" panose="020B0604020202020204" pitchFamily="34" charset="0"/>
              </a:rPr>
              <a:t>Competitive wages</a:t>
            </a:r>
            <a:endParaRPr lang="zh-CN" altLang="en-US" dirty="0">
              <a:solidFill>
                <a:srgbClr val="000000"/>
              </a:solidFill>
              <a:ea typeface="SimSun" panose="02010600030101010101" pitchFamily="2" charset="-122"/>
              <a:sym typeface="Arial" panose="020B0604020202020204" pitchFamily="34" charset="0"/>
            </a:endParaRPr>
          </a:p>
          <a:p>
            <a:endParaRPr lang="x-none"/>
          </a:p>
        </p:txBody>
      </p:sp>
      <p:sp>
        <p:nvSpPr>
          <p:cNvPr id="10" name="Content Placeholder 3"/>
          <p:cNvSpPr>
            <a:spLocks noGrp="1"/>
          </p:cNvSpPr>
          <p:nvPr>
            <p:ph idx="10"/>
          </p:nvPr>
        </p:nvSpPr>
        <p:spPr>
          <a:xfrm>
            <a:off x="4648200" y="1174979"/>
            <a:ext cx="4316288" cy="3456384"/>
          </a:xfrm>
        </p:spPr>
        <p:txBody>
          <a:bodyPr/>
          <a:lstStyle/>
          <a:p>
            <a:pPr marL="398463">
              <a:spcBef>
                <a:spcPts val="0"/>
              </a:spcBef>
              <a:spcAft>
                <a:spcPts val="600"/>
              </a:spcAft>
              <a:buSzPct val="70000"/>
              <a:tabLst>
                <a:tab pos="234950" algn="l"/>
              </a:tabLst>
            </a:pPr>
            <a:r>
              <a:rPr lang="x-none" altLang="zh-CN">
                <a:solidFill>
                  <a:srgbClr val="000000"/>
                </a:solidFill>
                <a:ea typeface="SimSun" panose="02010600030101010101" pitchFamily="2" charset="-122"/>
                <a:cs typeface="Lucida Sans Unicode" panose="020B0602030504020204" pitchFamily="34" charset="0"/>
                <a:sym typeface="Arial" panose="020B0604020202020204" pitchFamily="34" charset="0"/>
              </a:rPr>
              <a:t>		</a:t>
            </a:r>
          </a:p>
        </p:txBody>
      </p:sp>
      <p:pic>
        <p:nvPicPr>
          <p:cNvPr id="6" name="Picture 5"/>
          <p:cNvPicPr>
            <a:picLocks noChangeAspect="1"/>
          </p:cNvPicPr>
          <p:nvPr/>
        </p:nvPicPr>
        <p:blipFill>
          <a:blip r:embed="rId2" cstate="print"/>
          <a:stretch>
            <a:fillRect/>
          </a:stretch>
        </p:blipFill>
        <p:spPr>
          <a:xfrm>
            <a:off x="5019472" y="1608306"/>
            <a:ext cx="3844046" cy="1893651"/>
          </a:xfrm>
          <a:prstGeom prst="rect">
            <a:avLst/>
          </a:prstGeom>
        </p:spPr>
      </p:pic>
      <p:pic>
        <p:nvPicPr>
          <p:cNvPr id="7" name="Picture 9" descr="http://www.ruma.rs/portal2/jupgrade/images/Veliki%20grb%20Gif.gif">
            <a:extLst>
              <a:ext uri="{FF2B5EF4-FFF2-40B4-BE49-F238E27FC236}">
                <a16:creationId xmlns="" xmlns:a16="http://schemas.microsoft.com/office/drawing/2014/main" id="{D926C095-F43D-48EA-87F0-0E75B41110B9}"/>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659813" y="0"/>
            <a:ext cx="484187" cy="484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xmlns="" val="168397599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a:extLst>
              <a:ext uri="{FF2B5EF4-FFF2-40B4-BE49-F238E27FC236}">
                <a16:creationId xmlns:a16="http://schemas.microsoft.com/office/drawing/2014/main" xmlns="" id="{8D357D03-5B95-4FD1-85BA-6861047E6EEB}"/>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57219" r="-535"/>
          <a:stretch/>
        </p:blipFill>
        <p:spPr bwMode="auto">
          <a:xfrm>
            <a:off x="7758493" y="534898"/>
            <a:ext cx="1221232" cy="3984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aphicFrame>
        <p:nvGraphicFramePr>
          <p:cNvPr id="23554" name="Group 2">
            <a:extLst>
              <a:ext uri="{FF2B5EF4-FFF2-40B4-BE49-F238E27FC236}">
                <a16:creationId xmlns:a16="http://schemas.microsoft.com/office/drawing/2014/main" xmlns="" id="{96476346-A8DE-4096-8060-CFA262714C27}"/>
              </a:ext>
            </a:extLst>
          </p:cNvPr>
          <p:cNvGraphicFramePr>
            <a:graphicFrameLocks noGrp="1"/>
          </p:cNvGraphicFramePr>
          <p:nvPr>
            <p:extLst>
              <p:ext uri="{D42A27DB-BD31-4B8C-83A1-F6EECF244321}">
                <p14:modId xmlns:p14="http://schemas.microsoft.com/office/powerpoint/2010/main" xmlns="" val="3412234757"/>
              </p:ext>
            </p:extLst>
          </p:nvPr>
        </p:nvGraphicFramePr>
        <p:xfrm>
          <a:off x="289516" y="629055"/>
          <a:ext cx="5456288" cy="3742389"/>
        </p:xfrm>
        <a:graphic>
          <a:graphicData uri="http://schemas.openxmlformats.org/drawingml/2006/table">
            <a:tbl>
              <a:tblPr/>
              <a:tblGrid>
                <a:gridCol w="1638308">
                  <a:extLst>
                    <a:ext uri="{9D8B030D-6E8A-4147-A177-3AD203B41FA5}">
                      <a16:colId xmlns:a16="http://schemas.microsoft.com/office/drawing/2014/main" xmlns="" val="20000"/>
                    </a:ext>
                  </a:extLst>
                </a:gridCol>
                <a:gridCol w="1640081">
                  <a:extLst>
                    <a:ext uri="{9D8B030D-6E8A-4147-A177-3AD203B41FA5}">
                      <a16:colId xmlns:a16="http://schemas.microsoft.com/office/drawing/2014/main" xmlns="" val="20001"/>
                    </a:ext>
                  </a:extLst>
                </a:gridCol>
                <a:gridCol w="1132437">
                  <a:extLst>
                    <a:ext uri="{9D8B030D-6E8A-4147-A177-3AD203B41FA5}">
                      <a16:colId xmlns:a16="http://schemas.microsoft.com/office/drawing/2014/main" xmlns="" val="20002"/>
                    </a:ext>
                  </a:extLst>
                </a:gridCol>
                <a:gridCol w="1045462">
                  <a:extLst>
                    <a:ext uri="{9D8B030D-6E8A-4147-A177-3AD203B41FA5}">
                      <a16:colId xmlns:a16="http://schemas.microsoft.com/office/drawing/2014/main" xmlns="" val="20003"/>
                    </a:ext>
                  </a:extLst>
                </a:gridCol>
              </a:tblGrid>
              <a:tr h="304122">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High school</a:t>
                      </a:r>
                    </a:p>
                  </a:txBody>
                  <a:tcPr marL="90360" marR="90360" marT="45349" marB="45349"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Major</a:t>
                      </a:r>
                      <a:endPar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endParaRPr>
                    </a:p>
                  </a:txBody>
                  <a:tcPr marL="90360" marR="90360" marT="45349" marB="45349"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#students</a:t>
                      </a:r>
                    </a:p>
                  </a:txBody>
                  <a:tcPr marL="90360" marR="90360" marT="45349" marB="45349"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a:ln>
                            <a:noFill/>
                          </a:ln>
                          <a:solidFill>
                            <a:srgbClr val="292A45"/>
                          </a:solidFill>
                          <a:effectLst/>
                          <a:latin typeface="Times New Roman" pitchFamily="18" charset="0"/>
                          <a:ea typeface="Microsoft YaHei"/>
                          <a:cs typeface="Times New Roman" pitchFamily="18" charset="0"/>
                        </a:rPr>
                        <a:t>#</a:t>
                      </a:r>
                      <a:r>
                        <a:rPr kumimoji="0" lang="en-US" sz="900" b="0" i="0" u="none" strike="noStrike" cap="none" normalizeH="0" baseline="0" smtClean="0">
                          <a:ln>
                            <a:noFill/>
                          </a:ln>
                          <a:solidFill>
                            <a:srgbClr val="292A45"/>
                          </a:solidFill>
                          <a:effectLst/>
                          <a:latin typeface="Times New Roman" pitchFamily="18" charset="0"/>
                          <a:ea typeface="Microsoft YaHei"/>
                          <a:cs typeface="Times New Roman" pitchFamily="18" charset="0"/>
                        </a:rPr>
                        <a:t>graduates</a:t>
                      </a:r>
                    </a:p>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endParaRPr>
                    </a:p>
                  </a:txBody>
                  <a:tcPr marL="90360" marR="90360" marT="45349" marB="45349"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68460">
                <a:tc>
                  <a:txBody>
                    <a:bodyPr/>
                    <a:lstStyle/>
                    <a:p>
                      <a:pPr marL="0" marR="0" lvl="0" indent="0" algn="ctr" rtl="0" eaLnBrk="1" fontAlgn="base" latinLnBrk="0" hangingPunct="1">
                        <a:lnSpc>
                          <a:spcPct val="90000"/>
                        </a:lnSpc>
                        <a:spcBef>
                          <a:spcPct val="0"/>
                        </a:spcBef>
                        <a:spcAft>
                          <a:spcPct val="0"/>
                        </a:spcAft>
                        <a:buFontTx/>
                        <a:buNone/>
                      </a:pPr>
                      <a:r>
                        <a:rPr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Grammar</a:t>
                      </a:r>
                      <a:r>
                        <a:rPr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 </a:t>
                      </a: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School </a:t>
                      </a:r>
                      <a:endParaRPr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endParaRPr>
                    </a:p>
                    <a:p>
                      <a:pPr marL="0" marR="0" lvl="0" indent="0" algn="ctr" rtl="0" eaLnBrk="1" fontAlgn="base" latinLnBrk="0" hangingPunct="1">
                        <a:lnSpc>
                          <a:spcPct val="90000"/>
                        </a:lnSpc>
                        <a:spcBef>
                          <a:spcPct val="0"/>
                        </a:spcBef>
                        <a:spcAft>
                          <a:spcPct val="0"/>
                        </a:spcAft>
                        <a:buFontTx/>
                        <a:buNone/>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a:t>
                      </a:r>
                      <a:r>
                        <a:rPr kumimoji="0" lang="en-US" sz="900" b="0" i="0" u="none" strike="noStrike" cap="none" normalizeH="0" baseline="0" dirty="0" err="1" smtClean="0">
                          <a:ln>
                            <a:noFill/>
                          </a:ln>
                          <a:solidFill>
                            <a:srgbClr val="3E3F68"/>
                          </a:solidFill>
                          <a:effectLst/>
                          <a:latin typeface="Times New Roman" pitchFamily="18" charset="0"/>
                          <a:ea typeface="Microsoft YaHei"/>
                          <a:cs typeface="Times New Roman" pitchFamily="18" charset="0"/>
                        </a:rPr>
                        <a:t>Gimnasium</a:t>
                      </a: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General</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a:t>
                      </a:r>
                      <a:r>
                        <a:rPr kumimoji="0" lang="sr-Cyrl-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65</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4</a:t>
                      </a:r>
                      <a:r>
                        <a:rPr kumimoji="0" lang="sr-Cyrl-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9</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56182">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Humanities and languages</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2</a:t>
                      </a:r>
                      <a:r>
                        <a:rPr kumimoji="0" lang="sr-Cyrl-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17</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52</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4837">
                <a:tc>
                  <a:txBody>
                    <a:bodyPr/>
                    <a:lstStyle/>
                    <a:p>
                      <a:pPr marL="0" marR="0" lvl="0" indent="0" algn="ctr">
                        <a:lnSpc>
                          <a:spcPct val="90000"/>
                        </a:lnSpc>
                        <a:spcBef>
                          <a:spcPct val="0"/>
                        </a:spcBef>
                        <a:spcAft>
                          <a:spcPct val="0"/>
                        </a:spcAft>
                        <a:buNone/>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Specialized</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Economics</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a:t>
                      </a:r>
                      <a:r>
                        <a:rPr kumimoji="0" lang="sr-Cyrl-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15</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Cyrl-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26</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245637">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Legal business tec</a:t>
                      </a: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h</a:t>
                      </a: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nician</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a:t>
                      </a: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23</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30</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244837">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Fashion designer</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8</a:t>
                      </a: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2</a:t>
                      </a: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244837">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Hairdresser</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78</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2</a:t>
                      </a: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4</a:t>
                      </a:r>
                      <a:endPar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246074">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r>
                        <a:rPr lang="en-US" sz="900" dirty="0" smtClean="0">
                          <a:solidFill>
                            <a:schemeClr val="tx2"/>
                          </a:solidFill>
                          <a:latin typeface="Times New Roman" pitchFamily="18" charset="0"/>
                          <a:cs typeface="Times New Roman" pitchFamily="18" charset="0"/>
                        </a:rPr>
                        <a:t>              Cooker, Waiter</a:t>
                      </a:r>
                      <a:endParaRPr lang="en-US" sz="900" dirty="0">
                        <a:solidFill>
                          <a:schemeClr val="tx2"/>
                        </a:solidFill>
                        <a:latin typeface="Times New Roman" pitchFamily="18" charset="0"/>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r>
                        <a:rPr lang="en-US" sz="900" dirty="0" smtClean="0">
                          <a:solidFill>
                            <a:schemeClr val="tx2"/>
                          </a:solidFill>
                          <a:latin typeface="Times New Roman" pitchFamily="18" charset="0"/>
                          <a:cs typeface="Times New Roman" pitchFamily="18" charset="0"/>
                        </a:rPr>
                        <a:t>               59</a:t>
                      </a:r>
                      <a:endParaRPr lang="en-US" sz="900" dirty="0">
                        <a:solidFill>
                          <a:schemeClr val="tx2"/>
                        </a:solidFill>
                        <a:latin typeface="Times New Roman" pitchFamily="18" charset="0"/>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r>
                        <a:rPr lang="en-US" sz="900" dirty="0" smtClean="0">
                          <a:solidFill>
                            <a:schemeClr val="tx2"/>
                          </a:solidFill>
                          <a:latin typeface="Times New Roman" pitchFamily="18" charset="0"/>
                          <a:cs typeface="Times New Roman" pitchFamily="18" charset="0"/>
                        </a:rPr>
                        <a:t>              22</a:t>
                      </a:r>
                      <a:endParaRPr lang="en-US" sz="900" dirty="0">
                        <a:solidFill>
                          <a:schemeClr val="tx2"/>
                        </a:solidFill>
                        <a:latin typeface="Times New Roman" pitchFamily="18" charset="0"/>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245637">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Agricultural</a:t>
                      </a: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   Agricultural </a:t>
                      </a:r>
                      <a:r>
                        <a:rPr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technician</a:t>
                      </a:r>
                      <a:endParaRPr kumimoji="0" lang="en-US" sz="900" b="0" i="0" u="none" strike="noStrike" cap="none" normalizeH="0" baseline="0" dirty="0" smtClean="0">
                        <a:ln>
                          <a:noFill/>
                        </a:ln>
                        <a:solidFill>
                          <a:srgbClr val="3E3F68"/>
                        </a:solidFill>
                        <a:effectLst/>
                        <a:latin typeface="Times New Roman" pitchFamily="18" charset="0"/>
                        <a:ea typeface="Microsoft YaHei" charset="-122"/>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85</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29</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356182">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Veterinarian</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111</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27</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245637">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charset="-122"/>
                          <a:cs typeface="Times New Roman" pitchFamily="18" charset="0"/>
                        </a:rPr>
                        <a:t>Baker</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19</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9</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245637">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charset="-122"/>
                          <a:cs typeface="Times New Roman" pitchFamily="18" charset="0"/>
                        </a:rPr>
                        <a:t>Butcher</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18</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9</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322492">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Dental nurse technician</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30</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bl>
          </a:graphicData>
        </a:graphic>
      </p:graphicFrame>
      <p:sp>
        <p:nvSpPr>
          <p:cNvPr id="34717" name="TextBox 34716">
            <a:extLst>
              <a:ext uri="{FF2B5EF4-FFF2-40B4-BE49-F238E27FC236}">
                <a16:creationId xmlns:a16="http://schemas.microsoft.com/office/drawing/2014/main" xmlns="" id="{E50DBE20-C36A-4FF8-8690-142EF45513B9}"/>
              </a:ext>
            </a:extLst>
          </p:cNvPr>
          <p:cNvSpPr txBox="1"/>
          <p:nvPr/>
        </p:nvSpPr>
        <p:spPr>
          <a:xfrm>
            <a:off x="5139444" y="386489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EDUCATION</a:t>
            </a:r>
            <a:endParaRPr lang="en-US"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a:extLst>
              <a:ext uri="{FF2B5EF4-FFF2-40B4-BE49-F238E27FC236}">
                <a16:creationId xmlns:a16="http://schemas.microsoft.com/office/drawing/2014/main" xmlns="" id="{8D357D03-5B95-4FD1-85BA-6861047E6EEB}"/>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57219" r="-535"/>
          <a:stretch/>
        </p:blipFill>
        <p:spPr bwMode="auto">
          <a:xfrm>
            <a:off x="7758493" y="534898"/>
            <a:ext cx="1221232" cy="3984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aphicFrame>
        <p:nvGraphicFramePr>
          <p:cNvPr id="23554" name="Group 2">
            <a:extLst>
              <a:ext uri="{FF2B5EF4-FFF2-40B4-BE49-F238E27FC236}">
                <a16:creationId xmlns:a16="http://schemas.microsoft.com/office/drawing/2014/main" xmlns="" id="{96476346-A8DE-4096-8060-CFA262714C27}"/>
              </a:ext>
            </a:extLst>
          </p:cNvPr>
          <p:cNvGraphicFramePr>
            <a:graphicFrameLocks noGrp="1"/>
          </p:cNvGraphicFramePr>
          <p:nvPr>
            <p:extLst>
              <p:ext uri="{D42A27DB-BD31-4B8C-83A1-F6EECF244321}">
                <p14:modId xmlns:p14="http://schemas.microsoft.com/office/powerpoint/2010/main" xmlns="" val="3412234757"/>
              </p:ext>
            </p:extLst>
          </p:nvPr>
        </p:nvGraphicFramePr>
        <p:xfrm>
          <a:off x="276546" y="358524"/>
          <a:ext cx="5176236" cy="4320706"/>
        </p:xfrm>
        <a:graphic>
          <a:graphicData uri="http://schemas.openxmlformats.org/drawingml/2006/table">
            <a:tbl>
              <a:tblPr/>
              <a:tblGrid>
                <a:gridCol w="1552254">
                  <a:extLst>
                    <a:ext uri="{9D8B030D-6E8A-4147-A177-3AD203B41FA5}">
                      <a16:colId xmlns:a16="http://schemas.microsoft.com/office/drawing/2014/main" xmlns="" val="20000"/>
                    </a:ext>
                  </a:extLst>
                </a:gridCol>
                <a:gridCol w="1559546">
                  <a:extLst>
                    <a:ext uri="{9D8B030D-6E8A-4147-A177-3AD203B41FA5}">
                      <a16:colId xmlns:a16="http://schemas.microsoft.com/office/drawing/2014/main" xmlns="" val="20001"/>
                    </a:ext>
                  </a:extLst>
                </a:gridCol>
                <a:gridCol w="1074893">
                  <a:extLst>
                    <a:ext uri="{9D8B030D-6E8A-4147-A177-3AD203B41FA5}">
                      <a16:colId xmlns:a16="http://schemas.microsoft.com/office/drawing/2014/main" xmlns="" val="20002"/>
                    </a:ext>
                  </a:extLst>
                </a:gridCol>
                <a:gridCol w="989543">
                  <a:extLst>
                    <a:ext uri="{9D8B030D-6E8A-4147-A177-3AD203B41FA5}">
                      <a16:colId xmlns:a16="http://schemas.microsoft.com/office/drawing/2014/main" xmlns="" val="20003"/>
                    </a:ext>
                  </a:extLst>
                </a:gridCol>
              </a:tblGrid>
              <a:tr h="308180">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High school</a:t>
                      </a:r>
                    </a:p>
                  </a:txBody>
                  <a:tcPr marL="90360" marR="90360" marT="45349" marB="45349"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Major</a:t>
                      </a:r>
                      <a:endPar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endParaRPr>
                    </a:p>
                  </a:txBody>
                  <a:tcPr marL="90360" marR="90360" marT="45349" marB="45349"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#students</a:t>
                      </a:r>
                    </a:p>
                  </a:txBody>
                  <a:tcPr marL="90360" marR="90360" marT="45349" marB="45349"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#graduates</a:t>
                      </a:r>
                    </a:p>
                  </a:txBody>
                  <a:tcPr marL="90360" marR="90360" marT="45349" marB="45349"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65159">
                <a:tc>
                  <a:txBody>
                    <a:bodyPr/>
                    <a:lstStyle/>
                    <a:p>
                      <a:pPr marL="0" marR="0" lvl="0" indent="0" algn="ctr" rtl="0" eaLnBrk="1" fontAlgn="base" latinLnBrk="0" hangingPunct="1">
                        <a:lnSpc>
                          <a:spcPct val="90000"/>
                        </a:lnSpc>
                        <a:spcBef>
                          <a:spcPct val="0"/>
                        </a:spcBef>
                        <a:spcAft>
                          <a:spcPct val="0"/>
                        </a:spcAft>
                        <a:buFontTx/>
                        <a:buNone/>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Computer Systems</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112</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27</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65159">
                <a:tc>
                  <a:txBody>
                    <a:bodyPr/>
                    <a:lstStyle/>
                    <a:p>
                      <a:pPr marL="0" marR="0" lvl="0" indent="0" algn="ctr" rtl="0" eaLnBrk="1" fontAlgn="base" latinLnBrk="0" hangingPunct="1">
                        <a:lnSpc>
                          <a:spcPct val="90000"/>
                        </a:lnSpc>
                        <a:spcBef>
                          <a:spcPct val="0"/>
                        </a:spcBef>
                        <a:spcAft>
                          <a:spcPct val="0"/>
                        </a:spcAft>
                        <a:buFontTx/>
                        <a:buNone/>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Motor vehicles</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45</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0</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365159">
                <a:tc>
                  <a:txBody>
                    <a:bodyPr/>
                    <a:lstStyle/>
                    <a:p>
                      <a:pPr marL="0" marR="0" lvl="0" indent="0" algn="ctr" rtl="0" eaLnBrk="1" fontAlgn="base" latinLnBrk="0" hangingPunct="1">
                        <a:lnSpc>
                          <a:spcPct val="90000"/>
                        </a:lnSpc>
                        <a:spcBef>
                          <a:spcPct val="0"/>
                        </a:spcBef>
                        <a:spcAft>
                          <a:spcPct val="0"/>
                        </a:spcAft>
                        <a:buFontTx/>
                        <a:buNone/>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Electro-energy automatics</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48</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23</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365159">
                <a:tc>
                  <a:txBody>
                    <a:bodyPr/>
                    <a:lstStyle/>
                    <a:p>
                      <a:pPr marL="0" marR="0" lvl="0" indent="0" algn="ctr" rtl="0" eaLnBrk="1" fontAlgn="base" latinLnBrk="0" hangingPunct="1">
                        <a:lnSpc>
                          <a:spcPct val="90000"/>
                        </a:lnSpc>
                        <a:spcBef>
                          <a:spcPct val="0"/>
                        </a:spcBef>
                        <a:spcAft>
                          <a:spcPct val="0"/>
                        </a:spcAft>
                        <a:buFontTx/>
                        <a:buNone/>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Computer Design Mechani</a:t>
                      </a: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c</a:t>
                      </a: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al Tec</a:t>
                      </a:r>
                      <a:r>
                        <a:rPr kumimoji="0" lang="en-U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h</a:t>
                      </a: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nician</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106</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27</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365159">
                <a:tc>
                  <a:txBody>
                    <a:bodyPr/>
                    <a:lstStyle/>
                    <a:p>
                      <a:pPr marL="0" marR="0" lvl="0" indent="0" algn="ctr" rtl="0" eaLnBrk="1" fontAlgn="base" latinLnBrk="0" hangingPunct="1">
                        <a:lnSpc>
                          <a:spcPct val="90000"/>
                        </a:lnSpc>
                        <a:spcBef>
                          <a:spcPct val="0"/>
                        </a:spcBef>
                        <a:spcAft>
                          <a:spcPct val="0"/>
                        </a:spcAft>
                        <a:buFontTx/>
                        <a:buNone/>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Tecnical</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Electrician</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6</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0</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365159">
                <a:tc>
                  <a:txBody>
                    <a:bodyPr/>
                    <a:lstStyle/>
                    <a:p>
                      <a:pPr marL="0" marR="0" lvl="0" indent="0" algn="ctr" rtl="0" eaLnBrk="1" fontAlgn="base" latinLnBrk="0" hangingPunct="1">
                        <a:lnSpc>
                          <a:spcPct val="90000"/>
                        </a:lnSpc>
                        <a:spcBef>
                          <a:spcPct val="0"/>
                        </a:spcBef>
                        <a:spcAft>
                          <a:spcPct val="0"/>
                        </a:spcAft>
                        <a:buFontTx/>
                        <a:buNone/>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Servicer of thermal and cooling devices</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5</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0</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365159">
                <a:tc>
                  <a:txBody>
                    <a:bodyPr/>
                    <a:lstStyle/>
                    <a:p>
                      <a:pPr marL="0" marR="0" lvl="0" indent="0" algn="ctr" rtl="0" eaLnBrk="1" fontAlgn="base" latinLnBrk="0" hangingPunct="1">
                        <a:lnSpc>
                          <a:spcPct val="90000"/>
                        </a:lnSpc>
                        <a:spcBef>
                          <a:spcPct val="0"/>
                        </a:spcBef>
                        <a:spcAft>
                          <a:spcPct val="0"/>
                        </a:spcAft>
                        <a:buFontTx/>
                        <a:buNone/>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Electrical installer</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16</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11</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365159">
                <a:tc>
                  <a:txBody>
                    <a:bodyPr/>
                    <a:lstStyle/>
                    <a:p>
                      <a:pPr marL="0" marR="0" lvl="0" indent="0" algn="ctr" rtl="0" eaLnBrk="1" fontAlgn="base" latinLnBrk="0" hangingPunct="1">
                        <a:lnSpc>
                          <a:spcPct val="90000"/>
                        </a:lnSpc>
                        <a:spcBef>
                          <a:spcPct val="0"/>
                        </a:spcBef>
                        <a:spcAft>
                          <a:spcPct val="0"/>
                        </a:spcAft>
                        <a:buFontTx/>
                        <a:buNone/>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Refrigeration and Air-Conditioning mechanic</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12</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12</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365159">
                <a:tc>
                  <a:txBody>
                    <a:bodyPr/>
                    <a:lstStyle/>
                    <a:p>
                      <a:pPr marL="0" marR="0" lvl="0" indent="0" algn="ctr" rtl="0" eaLnBrk="1" fontAlgn="base" latinLnBrk="0" hangingPunct="1">
                        <a:lnSpc>
                          <a:spcPct val="90000"/>
                        </a:lnSpc>
                        <a:spcBef>
                          <a:spcPct val="0"/>
                        </a:spcBef>
                        <a:spcAft>
                          <a:spcPct val="0"/>
                        </a:spcAft>
                        <a:buFontTx/>
                        <a:buNone/>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Locksmith-welder</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30</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10</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365159">
                <a:tc>
                  <a:txBody>
                    <a:bodyPr/>
                    <a:lstStyle/>
                    <a:p>
                      <a:pPr marL="0" marR="0" lvl="0" indent="0" algn="ctr" rtl="0" eaLnBrk="1" fontAlgn="base" latinLnBrk="0" hangingPunct="1">
                        <a:lnSpc>
                          <a:spcPct val="90000"/>
                        </a:lnSpc>
                        <a:spcBef>
                          <a:spcPct val="0"/>
                        </a:spcBef>
                        <a:spcAft>
                          <a:spcPct val="0"/>
                        </a:spcAft>
                        <a:buFontTx/>
                        <a:buNone/>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Motor vehicles mechanic</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15</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a:cs typeface="Times New Roman" pitchFamily="18" charset="0"/>
                        </a:rPr>
                        <a:t>8</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r>
              <a:tr h="360936">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34717" name="TextBox 34716">
            <a:extLst>
              <a:ext uri="{FF2B5EF4-FFF2-40B4-BE49-F238E27FC236}">
                <a16:creationId xmlns:a16="http://schemas.microsoft.com/office/drawing/2014/main" xmlns="" id="{E50DBE20-C36A-4FF8-8690-142EF45513B9}"/>
              </a:ext>
            </a:extLst>
          </p:cNvPr>
          <p:cNvSpPr txBox="1"/>
          <p:nvPr/>
        </p:nvSpPr>
        <p:spPr>
          <a:xfrm>
            <a:off x="5139444" y="386489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EDUCATION</a:t>
            </a:r>
            <a:endParaRPr lang="en-US"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09" name="Group 1">
            <a:extLst>
              <a:ext uri="{FF2B5EF4-FFF2-40B4-BE49-F238E27FC236}">
                <a16:creationId xmlns:a16="http://schemas.microsoft.com/office/drawing/2014/main" xmlns="" id="{5C89BCDC-5D55-43FB-B922-86F3EF587905}"/>
              </a:ext>
            </a:extLst>
          </p:cNvPr>
          <p:cNvGraphicFramePr>
            <a:graphicFrameLocks noGrp="1"/>
          </p:cNvGraphicFramePr>
          <p:nvPr>
            <p:extLst>
              <p:ext uri="{D42A27DB-BD31-4B8C-83A1-F6EECF244321}">
                <p14:modId xmlns:p14="http://schemas.microsoft.com/office/powerpoint/2010/main" xmlns="" val="1668220010"/>
              </p:ext>
            </p:extLst>
          </p:nvPr>
        </p:nvGraphicFramePr>
        <p:xfrm>
          <a:off x="636998" y="934949"/>
          <a:ext cx="7880277" cy="4065036"/>
        </p:xfrm>
        <a:graphic>
          <a:graphicData uri="http://schemas.openxmlformats.org/drawingml/2006/table">
            <a:tbl>
              <a:tblPr/>
              <a:tblGrid>
                <a:gridCol w="1351341">
                  <a:extLst>
                    <a:ext uri="{9D8B030D-6E8A-4147-A177-3AD203B41FA5}">
                      <a16:colId xmlns:a16="http://schemas.microsoft.com/office/drawing/2014/main" xmlns="" val="20000"/>
                    </a:ext>
                  </a:extLst>
                </a:gridCol>
                <a:gridCol w="1240854">
                  <a:extLst>
                    <a:ext uri="{9D8B030D-6E8A-4147-A177-3AD203B41FA5}">
                      <a16:colId xmlns:a16="http://schemas.microsoft.com/office/drawing/2014/main" xmlns="" val="20001"/>
                    </a:ext>
                  </a:extLst>
                </a:gridCol>
                <a:gridCol w="5288082">
                  <a:extLst>
                    <a:ext uri="{9D8B030D-6E8A-4147-A177-3AD203B41FA5}">
                      <a16:colId xmlns:a16="http://schemas.microsoft.com/office/drawing/2014/main" xmlns="" val="20002"/>
                    </a:ext>
                  </a:extLst>
                </a:gridCol>
              </a:tblGrid>
              <a:tr h="864654">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REPUBLIC</a:t>
                      </a: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37440" cap="flat" cmpd="sng" algn="ctr">
                      <a:solidFill>
                        <a:srgbClr val="FFFFFF"/>
                      </a:solidFill>
                      <a:prstDash val="solid"/>
                      <a:round/>
                      <a:headEnd type="none" w="med" len="med"/>
                      <a:tailEnd type="none" w="med" len="med"/>
                    </a:lnB>
                    <a:lnTlToBr>
                      <a:noFill/>
                    </a:lnTlToBr>
                    <a:lnBlToTr>
                      <a:noFill/>
                    </a:lnBlToTr>
                    <a:solidFill>
                      <a:srgbClr val="5C92B5"/>
                    </a:solidFill>
                  </a:tcPr>
                </a:tc>
                <a:tc gridSpan="2">
                  <a:txBody>
                    <a:bodyPr/>
                    <a:lstStyle/>
                    <a:p>
                      <a:pPr marL="114300" marR="0" lvl="0" indent="0" algn="just" defTabSz="457200" rtl="0" eaLnBrk="1" fontAlgn="base" latinLnBrk="0" hangingPunct="1">
                        <a:lnSpc>
                          <a:spcPct val="90000"/>
                        </a:lnSpc>
                        <a:spcBef>
                          <a:spcPct val="0"/>
                        </a:spcBef>
                        <a:spcAft>
                          <a:spcPct val="0"/>
                        </a:spcAft>
                        <a:buClrTx/>
                        <a:buSzPct val="100000"/>
                        <a:buFontTx/>
                        <a:buNone/>
                        <a:tabLst>
                          <a:tab pos="114300" algn="l"/>
                          <a:tab pos="571500" algn="l"/>
                          <a:tab pos="1028700" algn="l"/>
                          <a:tab pos="1485900" algn="l"/>
                          <a:tab pos="1943100" algn="l"/>
                          <a:tab pos="2400300" algn="l"/>
                          <a:tab pos="2857500" algn="l"/>
                          <a:tab pos="3314700" algn="l"/>
                          <a:tab pos="3771900" algn="l"/>
                          <a:tab pos="4229100" algn="l"/>
                          <a:tab pos="4686300" algn="l"/>
                          <a:tab pos="5143500" algn="l"/>
                          <a:tab pos="5600700" algn="l"/>
                          <a:tab pos="6057900" algn="l"/>
                          <a:tab pos="6515100" algn="l"/>
                          <a:tab pos="6972300" algn="l"/>
                          <a:tab pos="7429500" algn="l"/>
                          <a:tab pos="7886700" algn="l"/>
                          <a:tab pos="8343900" algn="l"/>
                          <a:tab pos="8801100" algn="l"/>
                          <a:tab pos="9258300" algn="l"/>
                        </a:tabLst>
                      </a:pPr>
                      <a:endParaRPr kumimoji="0" lang="en-US" sz="900" b="1"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14300" marR="0" lvl="0" indent="0" algn="just">
                        <a:lnSpc>
                          <a:spcPct val="90000"/>
                        </a:lnSpc>
                        <a:spcBef>
                          <a:spcPct val="0"/>
                        </a:spcBef>
                        <a:spcAft>
                          <a:spcPct val="0"/>
                        </a:spcAft>
                        <a:buNone/>
                      </a:pPr>
                      <a:r>
                        <a:rPr kumimoji="0" lang="en-US" sz="1100" b="0" i="0" u="none" strike="noStrike" cap="none" normalizeH="0" baseline="0" noProof="0" dirty="0">
                          <a:ln>
                            <a:noFill/>
                          </a:ln>
                          <a:effectLst/>
                          <a:latin typeface="Times New Roman" pitchFamily="18" charset="0"/>
                          <a:cs typeface="Times New Roman" pitchFamily="18" charset="0"/>
                        </a:rPr>
                        <a:t>Funds are allocated for investment projects in the </a:t>
                      </a:r>
                      <a:r>
                        <a:rPr lang="en-US" sz="1100" b="0" i="0" u="none" strike="noStrike" cap="none" normalizeH="0" baseline="0" noProof="0" dirty="0">
                          <a:ln>
                            <a:noFill/>
                          </a:ln>
                          <a:effectLst/>
                          <a:latin typeface="Times New Roman" pitchFamily="18" charset="0"/>
                          <a:cs typeface="Times New Roman" pitchFamily="18" charset="0"/>
                        </a:rPr>
                        <a:t>area </a:t>
                      </a:r>
                      <a:r>
                        <a:rPr kumimoji="0" lang="en-US" sz="1100" b="0" i="0" u="none" strike="noStrike" cap="none" normalizeH="0" baseline="0" noProof="0" dirty="0">
                          <a:ln>
                            <a:noFill/>
                          </a:ln>
                          <a:effectLst/>
                          <a:latin typeface="Times New Roman" pitchFamily="18" charset="0"/>
                          <a:cs typeface="Times New Roman" pitchFamily="18" charset="0"/>
                        </a:rPr>
                        <a:t>of production and service </a:t>
                      </a:r>
                      <a:r>
                        <a:rPr lang="en-US" sz="1100" b="0" i="0" u="none" strike="noStrike" cap="none" normalizeH="0" baseline="0" noProof="0" dirty="0">
                          <a:ln>
                            <a:noFill/>
                          </a:ln>
                          <a:effectLst/>
                          <a:latin typeface="Times New Roman" pitchFamily="18" charset="0"/>
                          <a:cs typeface="Times New Roman" pitchFamily="18" charset="0"/>
                        </a:rPr>
                        <a:t>sectors </a:t>
                      </a:r>
                      <a:r>
                        <a:rPr kumimoji="0" lang="en-US" sz="1100" b="0" i="0" u="none" strike="noStrike" cap="none" normalizeH="0" baseline="0" noProof="0" dirty="0">
                          <a:ln>
                            <a:noFill/>
                          </a:ln>
                          <a:effectLst/>
                          <a:latin typeface="Times New Roman" pitchFamily="18" charset="0"/>
                          <a:cs typeface="Times New Roman" pitchFamily="18" charset="0"/>
                        </a:rPr>
                        <a:t>(international </a:t>
                      </a:r>
                      <a:r>
                        <a:rPr lang="en-US" sz="1100" b="0" i="0" u="none" strike="noStrike" cap="none" normalizeH="0" baseline="0" noProof="0" dirty="0">
                          <a:ln>
                            <a:noFill/>
                          </a:ln>
                          <a:effectLst/>
                          <a:latin typeface="Times New Roman" pitchFamily="18" charset="0"/>
                          <a:cs typeface="Times New Roman" pitchFamily="18" charset="0"/>
                        </a:rPr>
                        <a:t>commerce</a:t>
                      </a:r>
                      <a:r>
                        <a:rPr kumimoji="0" lang="en-US" sz="1100" b="0" i="0" u="none" strike="noStrike" cap="none" normalizeH="0" baseline="0" noProof="0" dirty="0">
                          <a:ln>
                            <a:noFill/>
                          </a:ln>
                          <a:effectLst/>
                          <a:latin typeface="Times New Roman" pitchFamily="18" charset="0"/>
                          <a:cs typeface="Times New Roman" pitchFamily="18" charset="0"/>
                        </a:rPr>
                        <a:t>), agriculture</a:t>
                      </a:r>
                      <a:r>
                        <a:rPr lang="en-US" sz="1100" b="0" i="0" u="none" strike="noStrike" cap="none" normalizeH="0" baseline="0" noProof="0" dirty="0">
                          <a:ln>
                            <a:noFill/>
                          </a:ln>
                          <a:effectLst/>
                          <a:latin typeface="Times New Roman" pitchFamily="18" charset="0"/>
                          <a:cs typeface="Times New Roman" pitchFamily="18" charset="0"/>
                        </a:rPr>
                        <a:t>,</a:t>
                      </a:r>
                      <a:r>
                        <a:rPr kumimoji="0" lang="en-US" sz="1100" b="0" i="0" u="none" strike="noStrike" cap="none" normalizeH="0" baseline="0" noProof="0" dirty="0">
                          <a:ln>
                            <a:noFill/>
                          </a:ln>
                          <a:effectLst/>
                          <a:latin typeface="Times New Roman" pitchFamily="18" charset="0"/>
                          <a:cs typeface="Times New Roman" pitchFamily="18" charset="0"/>
                        </a:rPr>
                        <a:t> and </a:t>
                      </a:r>
                      <a:r>
                        <a:rPr lang="en-US" sz="1100" b="0" i="0" u="none" strike="noStrike" cap="none" normalizeH="0" baseline="0" noProof="0" dirty="0">
                          <a:ln>
                            <a:noFill/>
                          </a:ln>
                          <a:effectLst/>
                          <a:latin typeface="Times New Roman" pitchFamily="18" charset="0"/>
                          <a:cs typeface="Times New Roman" pitchFamily="18" charset="0"/>
                        </a:rPr>
                        <a:t>fishing industry</a:t>
                      </a:r>
                      <a:r>
                        <a:rPr kumimoji="0" lang="en-US" sz="1100" b="0" i="0" u="none" strike="noStrike" cap="none" normalizeH="0" baseline="0" noProof="0" dirty="0">
                          <a:ln>
                            <a:noFill/>
                          </a:ln>
                          <a:effectLst/>
                          <a:latin typeface="Times New Roman" pitchFamily="18" charset="0"/>
                          <a:cs typeface="Times New Roman" pitchFamily="18" charset="0"/>
                        </a:rPr>
                        <a:t>. The </a:t>
                      </a:r>
                      <a:r>
                        <a:rPr lang="en-US" sz="1100" b="0" i="0" u="none" strike="noStrike" cap="none" normalizeH="0" baseline="0" noProof="0" dirty="0">
                          <a:ln>
                            <a:noFill/>
                          </a:ln>
                          <a:effectLst/>
                          <a:latin typeface="Times New Roman" pitchFamily="18" charset="0"/>
                          <a:cs typeface="Times New Roman" pitchFamily="18" charset="0"/>
                        </a:rPr>
                        <a:t>allocated </a:t>
                      </a:r>
                      <a:r>
                        <a:rPr kumimoji="0" lang="en-US" sz="1100" b="0" i="0" u="none" strike="noStrike" cap="none" normalizeH="0" baseline="0" noProof="0" dirty="0">
                          <a:ln>
                            <a:noFill/>
                          </a:ln>
                          <a:effectLst/>
                          <a:latin typeface="Times New Roman" pitchFamily="18" charset="0"/>
                          <a:cs typeface="Times New Roman" pitchFamily="18" charset="0"/>
                        </a:rPr>
                        <a:t>funds </a:t>
                      </a:r>
                      <a:r>
                        <a:rPr lang="en-US" sz="1100" b="0" i="0" u="none" strike="noStrike" cap="none" normalizeH="0" baseline="0" noProof="0" dirty="0">
                          <a:ln>
                            <a:noFill/>
                          </a:ln>
                          <a:effectLst/>
                          <a:latin typeface="Times New Roman" pitchFamily="18" charset="0"/>
                          <a:cs typeface="Times New Roman" pitchFamily="18" charset="0"/>
                        </a:rPr>
                        <a:t>make </a:t>
                      </a:r>
                      <a:r>
                        <a:rPr kumimoji="0" lang="en-US" sz="1100" b="0" i="0" u="none" strike="noStrike" cap="none" normalizeH="0" baseline="0" noProof="0" dirty="0">
                          <a:ln>
                            <a:noFill/>
                          </a:ln>
                          <a:effectLst/>
                          <a:latin typeface="Times New Roman" pitchFamily="18" charset="0"/>
                          <a:cs typeface="Times New Roman" pitchFamily="18" charset="0"/>
                        </a:rPr>
                        <a:t>up to 50% of the </a:t>
                      </a:r>
                      <a:r>
                        <a:rPr lang="en-US" sz="1100" b="0" i="0" u="none" strike="noStrike" cap="none" normalizeH="0" baseline="0" noProof="0" dirty="0">
                          <a:ln>
                            <a:noFill/>
                          </a:ln>
                          <a:effectLst/>
                          <a:latin typeface="Times New Roman" pitchFamily="18" charset="0"/>
                          <a:cs typeface="Times New Roman" pitchFamily="18" charset="0"/>
                        </a:rPr>
                        <a:t>invested </a:t>
                      </a:r>
                      <a:r>
                        <a:rPr kumimoji="0" lang="en-US" sz="1100" b="0" i="0" u="none" strike="noStrike" cap="none" normalizeH="0" baseline="0" noProof="0" dirty="0">
                          <a:ln>
                            <a:noFill/>
                          </a:ln>
                          <a:effectLst/>
                          <a:latin typeface="Times New Roman" pitchFamily="18" charset="0"/>
                          <a:cs typeface="Times New Roman" pitchFamily="18" charset="0"/>
                        </a:rPr>
                        <a:t>funds, based on the investment </a:t>
                      </a:r>
                      <a:r>
                        <a:rPr lang="en-US" sz="1100" b="0" i="0" u="none" strike="noStrike" cap="none" normalizeH="0" baseline="0" noProof="0" dirty="0">
                          <a:ln>
                            <a:noFill/>
                          </a:ln>
                          <a:effectLst/>
                          <a:latin typeface="Times New Roman" pitchFamily="18" charset="0"/>
                          <a:cs typeface="Times New Roman" pitchFamily="18" charset="0"/>
                        </a:rPr>
                        <a:t>value </a:t>
                      </a:r>
                      <a:r>
                        <a:rPr kumimoji="0" lang="en-US" sz="1100" b="0" i="0" u="none" strike="noStrike" cap="none" normalizeH="0" baseline="0" noProof="0" dirty="0">
                          <a:ln>
                            <a:noFill/>
                          </a:ln>
                          <a:effectLst/>
                          <a:latin typeface="Times New Roman" pitchFamily="18" charset="0"/>
                          <a:cs typeface="Times New Roman" pitchFamily="18" charset="0"/>
                        </a:rPr>
                        <a:t>or the two-year </a:t>
                      </a:r>
                      <a:r>
                        <a:rPr lang="en-US" sz="1100" b="0" i="0" u="none" strike="noStrike" cap="none" normalizeH="0" baseline="0" noProof="0" dirty="0">
                          <a:ln>
                            <a:noFill/>
                          </a:ln>
                          <a:effectLst/>
                          <a:latin typeface="Times New Roman" pitchFamily="18" charset="0"/>
                          <a:cs typeface="Times New Roman" pitchFamily="18" charset="0"/>
                        </a:rPr>
                        <a:t>employees' </a:t>
                      </a:r>
                      <a:r>
                        <a:rPr kumimoji="0" lang="en-US" sz="1100" b="0" i="0" u="none" strike="noStrike" cap="none" normalizeH="0" baseline="0" noProof="0" dirty="0">
                          <a:ln>
                            <a:noFill/>
                          </a:ln>
                          <a:effectLst/>
                          <a:latin typeface="Times New Roman" pitchFamily="18" charset="0"/>
                          <a:cs typeface="Times New Roman" pitchFamily="18" charset="0"/>
                        </a:rPr>
                        <a:t>gross earnings.</a:t>
                      </a:r>
                      <a:endParaRPr kumimoji="0" lang="en-US" sz="1100" noProof="0" dirty="0">
                        <a:latin typeface="Times New Roman" pitchFamily="18" charset="0"/>
                        <a:cs typeface="Times New Roman" pitchFamily="18" charset="0"/>
                      </a:endParaRP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37440" cap="flat" cmpd="sng" algn="ctr">
                      <a:solidFill>
                        <a:srgbClr val="FFFFFF"/>
                      </a:solidFill>
                      <a:prstDash val="solid"/>
                      <a:round/>
                      <a:headEnd type="none" w="med" len="med"/>
                      <a:tailEnd type="none" w="med" len="med"/>
                    </a:lnB>
                    <a:lnTlToBr>
                      <a:noFill/>
                    </a:lnTlToBr>
                    <a:lnBlToTr>
                      <a:noFill/>
                    </a:lnBlToTr>
                    <a:solidFill>
                      <a:srgbClr val="5C92B5"/>
                    </a:solidFill>
                  </a:tcPr>
                </a:tc>
                <a:tc hMerge="1">
                  <a:txBody>
                    <a:bodyPr/>
                    <a:lstStyle/>
                    <a:p>
                      <a:endParaRPr lang="en-US"/>
                    </a:p>
                  </a:txBody>
                  <a:tcPr/>
                </a:tc>
                <a:extLst>
                  <a:ext uri="{0D108BD9-81ED-4DB2-BD59-A6C34878D82A}">
                    <a16:rowId xmlns:a16="http://schemas.microsoft.com/office/drawing/2014/main" xmlns="" val="10000"/>
                  </a:ext>
                </a:extLst>
              </a:tr>
              <a:tr h="1226564">
                <a:tc rowSpan="2">
                  <a:txBody>
                    <a:bodyPr/>
                    <a:lstStyle/>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PROVINCIAL</a:t>
                      </a: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3744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EE9F0"/>
                    </a:solidFill>
                  </a:tcPr>
                </a:tc>
                <a:tc>
                  <a:txBody>
                    <a:bodyPr/>
                    <a:lstStyle/>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System Support</a:t>
                      </a:r>
                    </a:p>
                  </a:txBody>
                  <a:tcPr marT="79887"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3744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EE9F0"/>
                    </a:solidFill>
                  </a:tcPr>
                </a:tc>
                <a:tc>
                  <a:txBody>
                    <a:bodyPr/>
                    <a:lstStyle/>
                    <a:p>
                      <a:pPr marL="168275" marR="0" lvl="0" indent="-168275" algn="l"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Development agency of </a:t>
                      </a:r>
                      <a:r>
                        <a:rPr kumimoji="0" lang="en-US" sz="1100" b="0" i="0" u="none" strike="noStrike" cap="none" normalizeH="0" baseline="0" dirty="0" err="1">
                          <a:ln>
                            <a:noFill/>
                          </a:ln>
                          <a:solidFill>
                            <a:srgbClr val="292A45"/>
                          </a:solidFill>
                          <a:effectLst/>
                          <a:latin typeface="Times New Roman" pitchFamily="18" charset="0"/>
                          <a:ea typeface="Microsoft YaHei" charset="-122"/>
                          <a:cs typeface="Times New Roman" pitchFamily="18" charset="0"/>
                        </a:rPr>
                        <a:t>Vojvodina</a:t>
                      </a: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71450" marR="0" lvl="0" indent="-168275" algn="l"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68275" marR="0" lvl="0" indent="-168275" algn="l"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Capital Investment Administration of AP </a:t>
                      </a:r>
                      <a:r>
                        <a:rPr kumimoji="0" lang="en-US" sz="1100" b="0" i="0" u="none" strike="noStrike" cap="none" normalizeH="0" baseline="0" dirty="0" err="1">
                          <a:ln>
                            <a:noFill/>
                          </a:ln>
                          <a:solidFill>
                            <a:srgbClr val="292A45"/>
                          </a:solidFill>
                          <a:effectLst/>
                          <a:latin typeface="Times New Roman" pitchFamily="18" charset="0"/>
                          <a:ea typeface="Microsoft YaHei" charset="-122"/>
                          <a:cs typeface="Times New Roman" pitchFamily="18" charset="0"/>
                        </a:rPr>
                        <a:t>Vojvodina</a:t>
                      </a: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71450" marR="0" lvl="0" indent="-168275" algn="l"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68275" marR="0" lvl="0" indent="-168275" algn="l"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Guarantee Fund of AP </a:t>
                      </a:r>
                      <a:r>
                        <a:rPr kumimoji="0" lang="en-US" sz="1100" b="0" i="0" u="none" strike="noStrike" cap="none" normalizeH="0" baseline="0" dirty="0" err="1">
                          <a:ln>
                            <a:noFill/>
                          </a:ln>
                          <a:solidFill>
                            <a:srgbClr val="292A45"/>
                          </a:solidFill>
                          <a:effectLst/>
                          <a:latin typeface="Times New Roman" pitchFamily="18" charset="0"/>
                          <a:ea typeface="Microsoft YaHei" charset="-122"/>
                          <a:cs typeface="Times New Roman" pitchFamily="18" charset="0"/>
                        </a:rPr>
                        <a:t>Vojvodina</a:t>
                      </a: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71450" marR="0" lvl="0" indent="-168275" algn="l"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68275" marR="0" lvl="0" indent="-168275" algn="l"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Development Fund AP </a:t>
                      </a:r>
                      <a:r>
                        <a:rPr kumimoji="0" lang="en-US" sz="1100" b="0" i="0" u="none" strike="noStrike" cap="none" normalizeH="0" baseline="0" dirty="0" err="1">
                          <a:ln>
                            <a:noFill/>
                          </a:ln>
                          <a:solidFill>
                            <a:srgbClr val="292A45"/>
                          </a:solidFill>
                          <a:effectLst/>
                          <a:latin typeface="Times New Roman" pitchFamily="18" charset="0"/>
                          <a:ea typeface="Microsoft YaHei" charset="-122"/>
                          <a:cs typeface="Times New Roman" pitchFamily="18" charset="0"/>
                        </a:rPr>
                        <a:t>Vojvodina</a:t>
                      </a: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71450" marR="0" lvl="0" indent="-168275" algn="l"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3744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EE9F0"/>
                    </a:solidFill>
                  </a:tcPr>
                </a:tc>
                <a:extLst>
                  <a:ext uri="{0D108BD9-81ED-4DB2-BD59-A6C34878D82A}">
                    <a16:rowId xmlns:a16="http://schemas.microsoft.com/office/drawing/2014/main" xmlns="" val="10001"/>
                  </a:ext>
                </a:extLst>
              </a:tr>
              <a:tr h="1084092">
                <a:tc vMerge="1">
                  <a:txBody>
                    <a:bodyPr/>
                    <a:lstStyle/>
                    <a:p>
                      <a:endParaRPr lang="en-US"/>
                    </a:p>
                  </a:txBody>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000" b="0" i="0" u="none" strike="noStrike" cap="none" normalizeH="0" baseline="0" dirty="0">
                        <a:ln>
                          <a:noFill/>
                        </a:ln>
                        <a:solidFill>
                          <a:srgbClr val="292A45"/>
                        </a:solidFill>
                        <a:effectLst/>
                        <a:latin typeface="Georgia" pitchFamily="18" charset="0"/>
                        <a:ea typeface="Microsoft YaHei" charset="-122"/>
                      </a:endParaRPr>
                    </a:p>
                    <a:p>
                      <a:pPr marL="0" marR="0" lvl="0" indent="0" algn="l">
                        <a:lnSpc>
                          <a:spcPct val="90000"/>
                        </a:lnSpc>
                        <a:spcBef>
                          <a:spcPct val="0"/>
                        </a:spcBef>
                        <a:spcAft>
                          <a:spcPct val="0"/>
                        </a:spcAft>
                        <a:buNone/>
                      </a:pPr>
                      <a:r>
                        <a:rPr kumimoji="0" lang="en-US" sz="1100" b="0" i="0" u="none" strike="noStrike" cap="none" normalizeH="0" baseline="0" noProof="0" dirty="0">
                          <a:ln>
                            <a:noFill/>
                          </a:ln>
                          <a:effectLst/>
                          <a:latin typeface="Times New Roman" pitchFamily="18" charset="0"/>
                          <a:cs typeface="Times New Roman" pitchFamily="18" charset="0"/>
                        </a:rPr>
                        <a:t>Support </a:t>
                      </a:r>
                      <a:r>
                        <a:rPr lang="en-US" sz="1100" b="0" i="0" u="none" strike="noStrike" cap="none" normalizeH="0" baseline="0" noProof="0" dirty="0">
                          <a:ln>
                            <a:noFill/>
                          </a:ln>
                          <a:effectLst/>
                          <a:latin typeface="Times New Roman" pitchFamily="18" charset="0"/>
                          <a:cs typeface="Times New Roman" pitchFamily="18" charset="0"/>
                        </a:rPr>
                        <a:t>for developmental economic </a:t>
                      </a:r>
                      <a:r>
                        <a:rPr kumimoji="0" lang="en-US" sz="1100" b="0" i="0" u="none" strike="noStrike" cap="none" normalizeH="0" baseline="0" noProof="0" dirty="0">
                          <a:ln>
                            <a:noFill/>
                          </a:ln>
                          <a:effectLst/>
                          <a:latin typeface="Times New Roman" pitchFamily="18" charset="0"/>
                          <a:cs typeface="Times New Roman" pitchFamily="18" charset="0"/>
                        </a:rPr>
                        <a:t>facilities</a:t>
                      </a:r>
                      <a:endParaRPr kumimoji="0" lang="en-US" sz="1100" noProof="0" dirty="0">
                        <a:latin typeface="Times New Roman" pitchFamily="18" charset="0"/>
                        <a:cs typeface="Times New Roman" pitchFamily="18" charset="0"/>
                      </a:endParaRP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EE9F0"/>
                    </a:solidFill>
                  </a:tcPr>
                </a:tc>
                <a:tc>
                  <a:txBody>
                    <a:bodyPr/>
                    <a:lstStyle/>
                    <a:p>
                      <a:pPr marL="168275" marR="0" lvl="0" indent="-168275" algn="just"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Provincial Secretariat for Economy and Tourism</a:t>
                      </a:r>
                    </a:p>
                    <a:p>
                      <a:pPr marL="171450" marR="0" lvl="0" indent="-168275" algn="just"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68275" marR="0" lvl="0" indent="-168275" algn="just" rtl="0" eaLnBrk="1" fontAlgn="base" latinLnBrk="0" hangingPunct="1">
                        <a:lnSpc>
                          <a:spcPct val="90000"/>
                        </a:lnSpc>
                        <a:spcBef>
                          <a:spcPct val="0"/>
                        </a:spcBef>
                        <a:spcAft>
                          <a:spcPct val="0"/>
                        </a:spcAft>
                        <a:buFont typeface="Wingdings" pitchFamily="2" charset="2"/>
                        <a:buChar char=""/>
                      </a:pPr>
                      <a:r>
                        <a:rPr kumimoji="0"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Provincial Secretariat for Agriculture, Water </a:t>
                      </a:r>
                      <a:r>
                        <a:rPr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Management, and</a:t>
                      </a:r>
                      <a:r>
                        <a:rPr kumimoji="0"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 Forestry</a:t>
                      </a:r>
                    </a:p>
                    <a:p>
                      <a:pPr marL="171450" marR="0" lvl="0" indent="-168275" algn="just"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68275" marR="0" lvl="0" indent="-168275" algn="just"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Provincial Secretariat for Regional Development, Interregional Cooperation</a:t>
                      </a:r>
                      <a:r>
                        <a:rPr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a:t>
                      </a:r>
                      <a:r>
                        <a:rPr kumimoji="0"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 and Local Self-Government</a:t>
                      </a: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EE9F0"/>
                    </a:solidFill>
                  </a:tcPr>
                </a:tc>
                <a:extLst>
                  <a:ext uri="{0D108BD9-81ED-4DB2-BD59-A6C34878D82A}">
                    <a16:rowId xmlns:a16="http://schemas.microsoft.com/office/drawing/2014/main" xmlns="" val="10002"/>
                  </a:ext>
                </a:extLst>
              </a:tr>
              <a:tr h="294768">
                <a:tc rowSpan="2">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LOCAL GOVERNMENT</a:t>
                      </a: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5C92B5"/>
                    </a:solidFill>
                  </a:tcPr>
                </a:tc>
                <a:tc gridSpan="2">
                  <a:txBody>
                    <a:bodyPr/>
                    <a:lstStyle/>
                    <a:p>
                      <a:pPr marL="0" marR="0" lvl="0" indent="0" algn="ctr">
                        <a:lnSpc>
                          <a:spcPct val="90000"/>
                        </a:lnSpc>
                        <a:spcBef>
                          <a:spcPct val="0"/>
                        </a:spcBef>
                        <a:spcAft>
                          <a:spcPct val="0"/>
                        </a:spcAft>
                        <a:buNone/>
                      </a:pPr>
                      <a:r>
                        <a:rPr kumimoji="0" lang="en-US" sz="1100" b="0" i="0" u="none" strike="noStrike" cap="none" normalizeH="0" baseline="0" noProof="0" dirty="0">
                          <a:ln>
                            <a:noFill/>
                          </a:ln>
                          <a:effectLst>
                            <a:outerShdw blurRad="38100" dist="38100" dir="2700000" algn="tl">
                              <a:srgbClr val="000000">
                                <a:alpha val="43137"/>
                              </a:srgbClr>
                            </a:outerShdw>
                          </a:effectLst>
                          <a:latin typeface="Times New Roman" pitchFamily="18" charset="0"/>
                          <a:cs typeface="Times New Roman" pitchFamily="18" charset="0"/>
                        </a:rPr>
                        <a:t>Greenfield – a lower price than the market </a:t>
                      </a:r>
                      <a:r>
                        <a:rPr lang="en-US" sz="1100" b="0" i="0" u="none" strike="noStrike" cap="none" normalizeH="0" baseline="0" noProof="0" dirty="0">
                          <a:ln>
                            <a:noFill/>
                          </a:ln>
                          <a:effectLst>
                            <a:outerShdw blurRad="38100" dist="38100" dir="2700000" algn="tl">
                              <a:srgbClr val="000000">
                                <a:alpha val="43137"/>
                              </a:srgbClr>
                            </a:outerShdw>
                          </a:effectLst>
                          <a:latin typeface="Times New Roman" pitchFamily="18" charset="0"/>
                          <a:cs typeface="Times New Roman" pitchFamily="18" charset="0"/>
                        </a:rPr>
                        <a:t>one </a:t>
                      </a:r>
                      <a:r>
                        <a:rPr kumimoji="0" lang="en-US" sz="1100" b="0" i="0" u="none" strike="noStrike" cap="none" normalizeH="0" baseline="0" noProof="0" dirty="0">
                          <a:ln>
                            <a:noFill/>
                          </a:ln>
                          <a:effectLst>
                            <a:outerShdw blurRad="38100" dist="38100" dir="2700000" algn="tl">
                              <a:srgbClr val="000000">
                                <a:alpha val="43137"/>
                              </a:srgbClr>
                            </a:outerShdw>
                          </a:effectLst>
                          <a:latin typeface="Times New Roman" pitchFamily="18" charset="0"/>
                          <a:cs typeface="Times New Roman" pitchFamily="18" charset="0"/>
                        </a:rPr>
                        <a:t>or free of charge</a:t>
                      </a:r>
                      <a:r>
                        <a:rPr lang="en-US" sz="1100" b="0" i="0" u="none" strike="noStrike" cap="none" normalizeH="0" baseline="0" noProof="0" dirty="0">
                          <a:ln>
                            <a:noFill/>
                          </a:ln>
                          <a:effectLst>
                            <a:outerShdw blurRad="38100" dist="38100" dir="2700000" algn="tl">
                              <a:srgbClr val="000000">
                                <a:alpha val="43137"/>
                              </a:srgbClr>
                            </a:outerShdw>
                          </a:effectLst>
                          <a:latin typeface="Times New Roman" pitchFamily="18" charset="0"/>
                          <a:cs typeface="Times New Roman" pitchFamily="18" charset="0"/>
                        </a:rPr>
                        <a:t> one</a:t>
                      </a:r>
                      <a:endParaRPr kumimoji="0" lang="en-US" sz="1100" b="0" i="0" u="none" strike="noStrike" cap="none" normalizeH="0" baseline="0" dirty="0">
                        <a:ln>
                          <a:noFill/>
                        </a:ln>
                        <a:solidFill>
                          <a:srgbClr val="292A45"/>
                        </a:solidFill>
                        <a:effectLst>
                          <a:outerShdw blurRad="38100" dist="38100" dir="2700000" algn="tl">
                            <a:srgbClr val="000000">
                              <a:alpha val="43137"/>
                            </a:srgbClr>
                          </a:outerShdw>
                        </a:effectLst>
                        <a:latin typeface="Times New Roman" pitchFamily="18" charset="0"/>
                        <a:ea typeface="Microsoft YaHei" charset="-122"/>
                        <a:cs typeface="Times New Roman" pitchFamily="18" charset="0"/>
                      </a:endParaRP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5C92B5"/>
                    </a:solidFill>
                  </a:tcPr>
                </a:tc>
                <a:tc hMerge="1">
                  <a:txBody>
                    <a:bodyPr/>
                    <a:lstStyle/>
                    <a:p>
                      <a:endParaRPr lang="en-US"/>
                    </a:p>
                  </a:txBody>
                  <a:tcPr/>
                </a:tc>
                <a:extLst>
                  <a:ext uri="{0D108BD9-81ED-4DB2-BD59-A6C34878D82A}">
                    <a16:rowId xmlns:a16="http://schemas.microsoft.com/office/drawing/2014/main" xmlns="" val="10003"/>
                  </a:ext>
                </a:extLst>
              </a:tr>
              <a:tr h="506019">
                <a:tc vMerge="1">
                  <a:txBody>
                    <a:bodyPr/>
                    <a:lstStyle/>
                    <a:p>
                      <a:endParaRPr lang="en-US"/>
                    </a:p>
                  </a:txBody>
                  <a:tcPr/>
                </a:tc>
                <a:tc gridSpan="2">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Local taxes</a:t>
                      </a: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5C92B5"/>
                    </a:solidFill>
                  </a:tcPr>
                </a:tc>
                <a:tc hMerge="1">
                  <a:txBody>
                    <a:bodyPr/>
                    <a:lstStyle/>
                    <a:p>
                      <a:endParaRPr lang="en-US"/>
                    </a:p>
                  </a:txBody>
                  <a:tcPr/>
                </a:tc>
                <a:extLst>
                  <a:ext uri="{0D108BD9-81ED-4DB2-BD59-A6C34878D82A}">
                    <a16:rowId xmlns:a16="http://schemas.microsoft.com/office/drawing/2014/main" xmlns="" val="10004"/>
                  </a:ext>
                </a:extLst>
              </a:tr>
            </a:tbl>
          </a:graphicData>
        </a:graphic>
      </p:graphicFrame>
      <p:sp>
        <p:nvSpPr>
          <p:cNvPr id="4" name="TextBox 3">
            <a:extLst>
              <a:ext uri="{FF2B5EF4-FFF2-40B4-BE49-F238E27FC236}">
                <a16:creationId xmlns:a16="http://schemas.microsoft.com/office/drawing/2014/main" xmlns="" id="{01A4EAA4-6EE3-47F9-A3A1-ECE8CA89A64F}"/>
              </a:ext>
            </a:extLst>
          </p:cNvPr>
          <p:cNvSpPr txBox="1"/>
          <p:nvPr/>
        </p:nvSpPr>
        <p:spPr>
          <a:xfrm>
            <a:off x="3200400" y="234315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Arial"/>
            </a:endParaRPr>
          </a:p>
        </p:txBody>
      </p:sp>
      <p:sp>
        <p:nvSpPr>
          <p:cNvPr id="2" name="TextBox 1">
            <a:extLst>
              <a:ext uri="{FF2B5EF4-FFF2-40B4-BE49-F238E27FC236}">
                <a16:creationId xmlns:a16="http://schemas.microsoft.com/office/drawing/2014/main" xmlns="" id="{CF9CF5EE-F3D5-474E-BE02-A004D4EB7AEC}"/>
              </a:ext>
            </a:extLst>
          </p:cNvPr>
          <p:cNvSpPr txBox="1"/>
          <p:nvPr/>
        </p:nvSpPr>
        <p:spPr>
          <a:xfrm>
            <a:off x="3170322" y="308580"/>
            <a:ext cx="277327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INCENTIVES</a:t>
            </a:r>
            <a:endParaRPr 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B3C3FA9B-A62C-4314-BB07-C70C65D7C797}"/>
              </a:ext>
            </a:extLst>
          </p:cNvPr>
          <p:cNvSpPr txBox="1"/>
          <p:nvPr/>
        </p:nvSpPr>
        <p:spPr>
          <a:xfrm>
            <a:off x="0" y="0"/>
            <a:ext cx="8458200" cy="769938"/>
          </a:xfrm>
          <a:prstGeom prst="rect">
            <a:avLst/>
          </a:prstGeom>
          <a:solidFill>
            <a:schemeClr val="bg1">
              <a:lumMod val="95000"/>
            </a:schemeClr>
          </a:solidFill>
        </p:spPr>
        <p:txBody>
          <a:bodyPr>
            <a:spAutoFit/>
          </a:bodyPr>
          <a:lstStyle/>
          <a:p>
            <a:pPr algn="ctr">
              <a:defRPr/>
            </a:pPr>
            <a:endParaRPr lang="sr-Latn-RS" sz="4400">
              <a:ln w="9525">
                <a:solidFill>
                  <a:schemeClr val="tx1"/>
                </a:solidFill>
              </a:ln>
              <a:latin typeface="Hero Light" pitchFamily="50" charset="0"/>
            </a:endParaRPr>
          </a:p>
        </p:txBody>
      </p:sp>
      <p:sp>
        <p:nvSpPr>
          <p:cNvPr id="17" name="TextBox 16">
            <a:extLst>
              <a:ext uri="{FF2B5EF4-FFF2-40B4-BE49-F238E27FC236}">
                <a16:creationId xmlns:a16="http://schemas.microsoft.com/office/drawing/2014/main" xmlns="" id="{FBD67B96-0278-45E5-BD13-567922316237}"/>
              </a:ext>
            </a:extLst>
          </p:cNvPr>
          <p:cNvSpPr txBox="1"/>
          <p:nvPr/>
        </p:nvSpPr>
        <p:spPr>
          <a:xfrm>
            <a:off x="-152400" y="61807"/>
            <a:ext cx="9142412" cy="523220"/>
          </a:xfrm>
          <a:prstGeom prst="rect">
            <a:avLst/>
          </a:prstGeom>
          <a:noFill/>
        </p:spPr>
        <p:txBody>
          <a:bodyPr>
            <a:spAutoFit/>
          </a:bodyPr>
          <a:lstStyle/>
          <a:p>
            <a:pPr algn="ctr">
              <a:defRPr/>
            </a:pPr>
            <a:r>
              <a:rPr lang="en-US" sz="2800" b="1" noProof="1" smtClean="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MUNICIPALITY INCENTIVES &amp; FEES</a:t>
            </a:r>
            <a:endParaRPr lang="sr-Latn-RS" sz="2800" b="1" noProof="1">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53255" name="Group 5">
            <a:extLst>
              <a:ext uri="{FF2B5EF4-FFF2-40B4-BE49-F238E27FC236}">
                <a16:creationId xmlns:a16="http://schemas.microsoft.com/office/drawing/2014/main" xmlns="" id="{B40E6444-5628-4429-B111-247B5ABC3AA4}"/>
              </a:ext>
            </a:extLst>
          </p:cNvPr>
          <p:cNvGrpSpPr>
            <a:grpSpLocks/>
          </p:cNvGrpSpPr>
          <p:nvPr/>
        </p:nvGrpSpPr>
        <p:grpSpPr bwMode="auto">
          <a:xfrm>
            <a:off x="338273" y="1471207"/>
            <a:ext cx="8050212" cy="1279525"/>
            <a:chOff x="1093166" y="1047750"/>
            <a:chExt cx="8050834" cy="1278402"/>
          </a:xfrm>
        </p:grpSpPr>
        <p:pic>
          <p:nvPicPr>
            <p:cNvPr id="53262" name="Picture 20">
              <a:extLst>
                <a:ext uri="{FF2B5EF4-FFF2-40B4-BE49-F238E27FC236}">
                  <a16:creationId xmlns:a16="http://schemas.microsoft.com/office/drawing/2014/main" xmlns="" id="{3004BD9B-7CCD-48B7-8D7B-C502858ADBE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93166" y="1047750"/>
              <a:ext cx="1447322" cy="127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TextBox 30">
              <a:extLst>
                <a:ext uri="{FF2B5EF4-FFF2-40B4-BE49-F238E27FC236}">
                  <a16:creationId xmlns:a16="http://schemas.microsoft.com/office/drawing/2014/main" xmlns="" id="{D3D36368-6B7A-4D0A-82A6-8DA56087ED23}"/>
                </a:ext>
              </a:extLst>
            </p:cNvPr>
            <p:cNvSpPr txBox="1"/>
            <p:nvPr/>
          </p:nvSpPr>
          <p:spPr>
            <a:xfrm>
              <a:off x="2362200" y="1276350"/>
              <a:ext cx="4060393" cy="399759"/>
            </a:xfrm>
            <a:prstGeom prst="rect">
              <a:avLst/>
            </a:prstGeom>
            <a:noFill/>
          </p:spPr>
          <p:txBody>
            <a:bodyPr>
              <a:spAutoFit/>
            </a:bodyPr>
            <a:lstStyle/>
            <a:p>
              <a:pPr>
                <a:defRPr/>
              </a:pPr>
              <a:r>
                <a:rPr lang="en-US" sz="2000" b="1" dirty="0">
                  <a:ln>
                    <a:solidFill>
                      <a:schemeClr val="tx1"/>
                    </a:solidFill>
                  </a:ln>
                  <a:solidFill>
                    <a:schemeClr val="accent1">
                      <a:lumMod val="75000"/>
                    </a:schemeClr>
                  </a:solidFill>
                  <a:latin typeface="Times New Roman" pitchFamily="18" charset="0"/>
                  <a:cs typeface="Times New Roman" pitchFamily="18" charset="0"/>
                </a:rPr>
                <a:t>Accelerated Procedures</a:t>
              </a:r>
            </a:p>
          </p:txBody>
        </p:sp>
        <p:sp>
          <p:nvSpPr>
            <p:cNvPr id="53264" name="TextBox 28">
              <a:extLst>
                <a:ext uri="{FF2B5EF4-FFF2-40B4-BE49-F238E27FC236}">
                  <a16:creationId xmlns:a16="http://schemas.microsoft.com/office/drawing/2014/main" xmlns="" id="{2B9DEBF3-33AB-47A2-A51B-33CAF85A003E}"/>
                </a:ext>
              </a:extLst>
            </p:cNvPr>
            <p:cNvSpPr txBox="1">
              <a:spLocks noChangeArrowheads="1"/>
            </p:cNvSpPr>
            <p:nvPr/>
          </p:nvSpPr>
          <p:spPr bwMode="auto">
            <a:xfrm>
              <a:off x="4200526" y="1685153"/>
              <a:ext cx="4246562" cy="5227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smtClean="0">
                  <a:latin typeface="Times New Roman" pitchFamily="18" charset="0"/>
                  <a:cs typeface="Times New Roman" pitchFamily="18" charset="0"/>
                </a:rPr>
                <a:t>              For </a:t>
              </a:r>
              <a:r>
                <a:rPr lang="en-US" altLang="en-US" sz="1400" dirty="0">
                  <a:latin typeface="Times New Roman" pitchFamily="18" charset="0"/>
                  <a:cs typeface="Times New Roman" pitchFamily="18" charset="0"/>
                </a:rPr>
                <a:t>issuing building </a:t>
              </a:r>
              <a:r>
                <a:rPr lang="en-US" altLang="en-US" sz="1400" dirty="0" smtClean="0">
                  <a:latin typeface="Times New Roman" pitchFamily="18" charset="0"/>
                  <a:cs typeface="Times New Roman" pitchFamily="18" charset="0"/>
                </a:rPr>
                <a:t>permits</a:t>
              </a:r>
              <a:endParaRPr lang="sr-Latn-RS" altLang="en-US" sz="1400" dirty="0" smtClean="0">
                <a:latin typeface="Times New Roman" pitchFamily="18" charset="0"/>
                <a:cs typeface="Times New Roman" pitchFamily="18" charset="0"/>
              </a:endParaRPr>
            </a:p>
            <a:p>
              <a:endParaRPr lang="en-US" altLang="en-US" sz="1400" dirty="0">
                <a:latin typeface="Times New Roman" pitchFamily="18" charset="0"/>
                <a:cs typeface="Times New Roman" pitchFamily="18" charset="0"/>
              </a:endParaRPr>
            </a:p>
          </p:txBody>
        </p:sp>
        <p:sp>
          <p:nvSpPr>
            <p:cNvPr id="53265" name="TextBox 29">
              <a:extLst>
                <a:ext uri="{FF2B5EF4-FFF2-40B4-BE49-F238E27FC236}">
                  <a16:creationId xmlns:a16="http://schemas.microsoft.com/office/drawing/2014/main" xmlns="" id="{F0618C8E-1347-4352-B496-129912F806BD}"/>
                </a:ext>
              </a:extLst>
            </p:cNvPr>
            <p:cNvSpPr txBox="1">
              <a:spLocks noChangeArrowheads="1"/>
            </p:cNvSpPr>
            <p:nvPr/>
          </p:nvSpPr>
          <p:spPr bwMode="auto">
            <a:xfrm>
              <a:off x="4190617" y="1885548"/>
              <a:ext cx="4953383" cy="3074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None/>
              </a:pPr>
              <a:r>
                <a:rPr lang="en-US" altLang="en-US" sz="1400" dirty="0" smtClean="0">
                  <a:latin typeface="Times New Roman" pitchFamily="18" charset="0"/>
                  <a:cs typeface="Times New Roman" pitchFamily="18" charset="0"/>
                </a:rPr>
                <a:t>              *</a:t>
              </a:r>
              <a:r>
                <a:rPr lang="en-US" altLang="en-US" sz="1400" dirty="0" smtClean="0">
                  <a:solidFill>
                    <a:srgbClr val="7F7F7F"/>
                  </a:solidFill>
                  <a:latin typeface="Times New Roman" pitchFamily="18" charset="0"/>
                  <a:cs typeface="Times New Roman" pitchFamily="18" charset="0"/>
                </a:rPr>
                <a:t> </a:t>
              </a:r>
              <a:r>
                <a:rPr lang="en-US" altLang="en-US" sz="1400" dirty="0">
                  <a:latin typeface="Times New Roman" pitchFamily="18" charset="0"/>
                  <a:cs typeface="Times New Roman" pitchFamily="18" charset="0"/>
                </a:rPr>
                <a:t>2 days from submitting the required documentation</a:t>
              </a:r>
            </a:p>
          </p:txBody>
        </p:sp>
      </p:grpSp>
      <p:grpSp>
        <p:nvGrpSpPr>
          <p:cNvPr id="53256" name="Group 6">
            <a:extLst>
              <a:ext uri="{FF2B5EF4-FFF2-40B4-BE49-F238E27FC236}">
                <a16:creationId xmlns:a16="http://schemas.microsoft.com/office/drawing/2014/main" xmlns="" id="{8AE5CBF8-6E79-4008-A53D-6FA5B96B0B17}"/>
              </a:ext>
            </a:extLst>
          </p:cNvPr>
          <p:cNvGrpSpPr>
            <a:grpSpLocks/>
          </p:cNvGrpSpPr>
          <p:nvPr/>
        </p:nvGrpSpPr>
        <p:grpSpPr bwMode="auto">
          <a:xfrm>
            <a:off x="803275" y="742950"/>
            <a:ext cx="7918450" cy="1249363"/>
            <a:chOff x="1564530" y="819150"/>
            <a:chExt cx="7918917" cy="1250491"/>
          </a:xfrm>
        </p:grpSpPr>
        <p:pic>
          <p:nvPicPr>
            <p:cNvPr id="53258" name="Picture 22" descr="http://www.kinesissurvey.com/wp-content/uploads/2014/06/Outstanding-Customer-Support.png">
              <a:extLst>
                <a:ext uri="{FF2B5EF4-FFF2-40B4-BE49-F238E27FC236}">
                  <a16:creationId xmlns:a16="http://schemas.microsoft.com/office/drawing/2014/main" xmlns="" id="{EE5AC5FF-8908-4500-A7F7-FB012C7D484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l="73744" t="41490"/>
            <a:stretch>
              <a:fillRect/>
            </a:stretch>
          </p:blipFill>
          <p:spPr bwMode="auto">
            <a:xfrm>
              <a:off x="1564530" y="979012"/>
              <a:ext cx="763252" cy="5627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 name="TextBox 35">
              <a:extLst>
                <a:ext uri="{FF2B5EF4-FFF2-40B4-BE49-F238E27FC236}">
                  <a16:creationId xmlns:a16="http://schemas.microsoft.com/office/drawing/2014/main" xmlns="" id="{BC2EE68F-0DFB-41A9-AF8E-E119E1D480A3}"/>
                </a:ext>
              </a:extLst>
            </p:cNvPr>
            <p:cNvSpPr txBox="1"/>
            <p:nvPr/>
          </p:nvSpPr>
          <p:spPr>
            <a:xfrm>
              <a:off x="2362200" y="819150"/>
              <a:ext cx="4060393" cy="400393"/>
            </a:xfrm>
            <a:prstGeom prst="rect">
              <a:avLst/>
            </a:prstGeom>
            <a:noFill/>
          </p:spPr>
          <p:txBody>
            <a:bodyPr>
              <a:spAutoFit/>
            </a:bodyPr>
            <a:lstStyle/>
            <a:p>
              <a:pPr>
                <a:defRPr/>
              </a:pPr>
              <a:r>
                <a:rPr lang="en-US" sz="2000" b="1" dirty="0">
                  <a:ln>
                    <a:solidFill>
                      <a:schemeClr val="tx1"/>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Account Manager</a:t>
              </a:r>
              <a:r>
                <a:rPr lang="sr-Cyrl-RS" sz="2000" b="1" dirty="0">
                  <a:ln>
                    <a:solidFill>
                      <a:schemeClr val="tx1"/>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a:t>
              </a:r>
              <a:endParaRPr lang="en-US" sz="2000" b="1" dirty="0">
                <a:ln>
                  <a:solidFill>
                    <a:schemeClr val="tx1"/>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3260" name="TextBox 28">
              <a:extLst>
                <a:ext uri="{FF2B5EF4-FFF2-40B4-BE49-F238E27FC236}">
                  <a16:creationId xmlns:a16="http://schemas.microsoft.com/office/drawing/2014/main" xmlns="" id="{B2638CE6-08C2-4E69-ABBE-16E7B3C9C6A8}"/>
                </a:ext>
              </a:extLst>
            </p:cNvPr>
            <p:cNvSpPr txBox="1">
              <a:spLocks noChangeArrowheads="1"/>
            </p:cNvSpPr>
            <p:nvPr/>
          </p:nvSpPr>
          <p:spPr bwMode="auto">
            <a:xfrm>
              <a:off x="4516438" y="1046191"/>
              <a:ext cx="4246562" cy="30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smtClean="0">
                  <a:latin typeface="Times New Roman" pitchFamily="18" charset="0"/>
                  <a:cs typeface="Times New Roman" pitchFamily="18" charset="0"/>
                </a:rPr>
                <a:t>       Appointed </a:t>
              </a:r>
              <a:r>
                <a:rPr lang="en-US" altLang="en-US" sz="1400" dirty="0">
                  <a:latin typeface="Times New Roman" pitchFamily="18" charset="0"/>
                  <a:cs typeface="Times New Roman" pitchFamily="18" charset="0"/>
                </a:rPr>
                <a:t>to each investor:</a:t>
              </a:r>
            </a:p>
          </p:txBody>
        </p:sp>
        <p:sp>
          <p:nvSpPr>
            <p:cNvPr id="53261" name="TextBox 29">
              <a:extLst>
                <a:ext uri="{FF2B5EF4-FFF2-40B4-BE49-F238E27FC236}">
                  <a16:creationId xmlns:a16="http://schemas.microsoft.com/office/drawing/2014/main" xmlns="" id="{E0CD7311-0D57-4252-9469-410D9653D2F6}"/>
                </a:ext>
              </a:extLst>
            </p:cNvPr>
            <p:cNvSpPr txBox="1">
              <a:spLocks noChangeArrowheads="1"/>
            </p:cNvSpPr>
            <p:nvPr/>
          </p:nvSpPr>
          <p:spPr bwMode="auto">
            <a:xfrm>
              <a:off x="4529934" y="1330455"/>
              <a:ext cx="4953513" cy="739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None/>
              </a:pPr>
              <a:r>
                <a:rPr lang="en-US" altLang="en-US" sz="1400" dirty="0" smtClean="0">
                  <a:latin typeface="Times New Roman" pitchFamily="18" charset="0"/>
                </a:rPr>
                <a:t>       </a:t>
              </a:r>
              <a:r>
                <a:rPr lang="sr-Latn-RS" altLang="en-US" sz="1400" dirty="0" smtClean="0">
                  <a:latin typeface="Times New Roman" pitchFamily="18" charset="0"/>
                </a:rPr>
                <a:t>* </a:t>
              </a:r>
              <a:r>
                <a:rPr lang="en-US" altLang="en-US" sz="1400" dirty="0" smtClean="0">
                  <a:latin typeface="Times New Roman" pitchFamily="18" charset="0"/>
                  <a:cs typeface="Times New Roman" pitchFamily="18" charset="0"/>
                </a:rPr>
                <a:t>assistance </a:t>
              </a:r>
              <a:r>
                <a:rPr lang="en-US" altLang="en-US" sz="1400" dirty="0">
                  <a:latin typeface="Times New Roman" pitchFamily="18" charset="0"/>
                  <a:cs typeface="Times New Roman" pitchFamily="18" charset="0"/>
                </a:rPr>
                <a:t>in administrative procedures</a:t>
              </a:r>
              <a:endParaRPr lang="en-US" altLang="en-US" sz="1400" dirty="0">
                <a:solidFill>
                  <a:srgbClr val="7F7F7F"/>
                </a:solidFill>
                <a:latin typeface="Times New Roman" pitchFamily="18" charset="0"/>
                <a:cs typeface="Times New Roman" pitchFamily="18" charset="0"/>
              </a:endParaRPr>
            </a:p>
            <a:p>
              <a:pPr>
                <a:buFont typeface="Arial" panose="020B0604020202020204" pitchFamily="34" charset="0"/>
                <a:buNone/>
              </a:pPr>
              <a:r>
                <a:rPr lang="en-US" altLang="en-US" sz="1400" dirty="0" smtClean="0">
                  <a:latin typeface="Times New Roman" pitchFamily="18" charset="0"/>
                  <a:cs typeface="Times New Roman" pitchFamily="18" charset="0"/>
                </a:rPr>
                <a:t>    </a:t>
              </a:r>
              <a:r>
                <a:rPr lang="sr-Latn-RS" altLang="en-US" sz="1400" dirty="0" smtClean="0">
                  <a:latin typeface="Times New Roman" pitchFamily="18" charset="0"/>
                  <a:cs typeface="Times New Roman" pitchFamily="18" charset="0"/>
                </a:rPr>
                <a:t>  </a:t>
              </a:r>
              <a:r>
                <a:rPr lang="en-US" altLang="en-US" sz="1400" dirty="0" smtClean="0">
                  <a:latin typeface="Times New Roman" pitchFamily="18" charset="0"/>
                  <a:cs typeface="Times New Roman" pitchFamily="18" charset="0"/>
                </a:rPr>
                <a:t> *</a:t>
              </a:r>
              <a:r>
                <a:rPr lang="sr-Latn-RS" altLang="en-US" sz="1400" dirty="0" smtClean="0">
                  <a:latin typeface="Times New Roman" pitchFamily="18" charset="0"/>
                  <a:cs typeface="Times New Roman" pitchFamily="18" charset="0"/>
                </a:rPr>
                <a:t> </a:t>
              </a:r>
              <a:r>
                <a:rPr lang="en-US" altLang="en-US" sz="1400" dirty="0" smtClean="0">
                  <a:latin typeface="Times New Roman" pitchFamily="18" charset="0"/>
                  <a:cs typeface="Times New Roman" pitchFamily="18" charset="0"/>
                </a:rPr>
                <a:t>liaison </a:t>
              </a:r>
              <a:r>
                <a:rPr lang="en-US" altLang="en-US" sz="1400" dirty="0">
                  <a:latin typeface="Times New Roman" pitchFamily="18" charset="0"/>
                  <a:cs typeface="Times New Roman" pitchFamily="18" charset="0"/>
                </a:rPr>
                <a:t>with relevant institutions</a:t>
              </a:r>
              <a:endParaRPr lang="en-US" altLang="en-US" dirty="0">
                <a:latin typeface="Times New Roman" pitchFamily="18" charset="0"/>
                <a:cs typeface="Times New Roman" pitchFamily="18" charset="0"/>
              </a:endParaRPr>
            </a:p>
            <a:p>
              <a:r>
                <a:rPr lang="en-US" altLang="en-US" sz="1400" dirty="0">
                  <a:solidFill>
                    <a:srgbClr val="7F7F7F"/>
                  </a:solidFill>
                  <a:latin typeface="Hero Light" pitchFamily="50" charset="0"/>
                </a:rPr>
                <a:t> </a:t>
              </a:r>
            </a:p>
          </p:txBody>
        </p:sp>
      </p:grpSp>
      <p:pic>
        <p:nvPicPr>
          <p:cNvPr id="53257" name="Picture 4" descr="C:\Users\ana.muskinja\Desktop\rav-znak-beli.png">
            <a:extLst>
              <a:ext uri="{FF2B5EF4-FFF2-40B4-BE49-F238E27FC236}">
                <a16:creationId xmlns:a16="http://schemas.microsoft.com/office/drawing/2014/main" xmlns="" id="{6742F672-F5D1-408F-A0BE-38692520EB74}"/>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34400" y="4111625"/>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nvGrpSpPr>
          <p:cNvPr id="18" name="Group 4"/>
          <p:cNvGrpSpPr>
            <a:grpSpLocks/>
          </p:cNvGrpSpPr>
          <p:nvPr/>
        </p:nvGrpSpPr>
        <p:grpSpPr bwMode="auto">
          <a:xfrm>
            <a:off x="-46038" y="2800350"/>
            <a:ext cx="9190038" cy="981075"/>
            <a:chOff x="-1212889" y="3041651"/>
            <a:chExt cx="6865039" cy="981075"/>
          </a:xfrm>
        </p:grpSpPr>
        <p:grpSp>
          <p:nvGrpSpPr>
            <p:cNvPr id="19" name="Group 24"/>
            <p:cNvGrpSpPr>
              <a:grpSpLocks/>
            </p:cNvGrpSpPr>
            <p:nvPr/>
          </p:nvGrpSpPr>
          <p:grpSpPr bwMode="auto">
            <a:xfrm>
              <a:off x="-814425" y="3041651"/>
              <a:ext cx="5039981" cy="981075"/>
              <a:chOff x="-1609470" y="2199681"/>
              <a:chExt cx="5039688" cy="981670"/>
            </a:xfrm>
          </p:grpSpPr>
          <p:pic>
            <p:nvPicPr>
              <p:cNvPr id="23" name="Picture 16" descr="https://pbs.twimg.com/media/B2RAOa0IUAAW7ps.png:large"/>
              <p:cNvPicPr>
                <a:picLocks noChangeAspect="1" noChangeArrowheads="1"/>
              </p:cNvPicPr>
              <p:nvPr/>
            </p:nvPicPr>
            <p:blipFill>
              <a:blip r:embed="rId6" cstate="print"/>
              <a:srcRect l="6538" t="7130" r="4651" b="10638"/>
              <a:stretch>
                <a:fillRect/>
              </a:stretch>
            </p:blipFill>
            <p:spPr bwMode="auto">
              <a:xfrm>
                <a:off x="-1609470" y="2199681"/>
                <a:ext cx="1748238" cy="981670"/>
              </a:xfrm>
              <a:prstGeom prst="rect">
                <a:avLst/>
              </a:prstGeom>
              <a:noFill/>
              <a:ln w="9525">
                <a:noFill/>
                <a:miter lim="800000"/>
                <a:headEnd/>
                <a:tailEnd/>
              </a:ln>
            </p:spPr>
          </p:pic>
          <p:sp>
            <p:nvSpPr>
              <p:cNvPr id="24" name="Rectangle 23"/>
              <p:cNvSpPr/>
              <p:nvPr/>
            </p:nvSpPr>
            <p:spPr>
              <a:xfrm>
                <a:off x="1830548" y="2495135"/>
                <a:ext cx="1599654" cy="6862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lr>
                    <a:srgbClr val="F68426"/>
                  </a:buClr>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ClrTx/>
                  <a:buFontTx/>
                  <a:buNone/>
                  <a:defRPr/>
                </a:pPr>
                <a:endParaRPr lang="en-US" altLang="sr-Latn-RS" sz="1800" smtClean="0">
                  <a:solidFill>
                    <a:srgbClr val="FFFFFF"/>
                  </a:solidFill>
                </a:endParaRPr>
              </a:p>
            </p:txBody>
          </p:sp>
        </p:grpSp>
        <p:sp>
          <p:nvSpPr>
            <p:cNvPr id="20" name="TextBox 19"/>
            <p:cNvSpPr txBox="1"/>
            <p:nvPr/>
          </p:nvSpPr>
          <p:spPr>
            <a:xfrm>
              <a:off x="1462448" y="3117851"/>
              <a:ext cx="4060441" cy="400050"/>
            </a:xfrm>
            <a:prstGeom prst="rect">
              <a:avLst/>
            </a:prstGeom>
            <a:noFill/>
          </p:spPr>
          <p:txBody>
            <a:bodyPr>
              <a:spAutoFit/>
            </a:bodyPr>
            <a:lstStyle/>
            <a:p>
              <a:pPr>
                <a:defRPr/>
              </a:pPr>
              <a:r>
                <a:rPr lang="sr-Latn-RS" sz="20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Communal Fee</a:t>
              </a:r>
              <a:endParaRPr lang="en-US" sz="20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1" name="TextBox 28"/>
            <p:cNvSpPr txBox="1">
              <a:spLocks noChangeArrowheads="1"/>
            </p:cNvSpPr>
            <p:nvPr/>
          </p:nvSpPr>
          <p:spPr bwMode="auto">
            <a:xfrm>
              <a:off x="1405588" y="3575051"/>
              <a:ext cx="4246562" cy="307777"/>
            </a:xfrm>
            <a:prstGeom prst="rect">
              <a:avLst/>
            </a:prstGeom>
            <a:noFill/>
            <a:ln w="9525">
              <a:noFill/>
              <a:miter lim="800000"/>
              <a:headEnd/>
              <a:tailEnd/>
            </a:ln>
          </p:spPr>
          <p:txBody>
            <a:bodyPr>
              <a:spAutoFit/>
            </a:bodyPr>
            <a:lstStyle/>
            <a:p>
              <a:r>
                <a:rPr lang="en-US" sz="1400" dirty="0">
                  <a:latin typeface="Times New Roman" pitchFamily="18" charset="0"/>
                  <a:cs typeface="Times New Roman" pitchFamily="18" charset="0"/>
                </a:rPr>
                <a:t>  </a:t>
              </a:r>
              <a:r>
                <a:rPr lang="sr-Latn-RS" sz="1400" dirty="0" smtClean="0">
                  <a:latin typeface="Times New Roman" pitchFamily="18" charset="0"/>
                  <a:cs typeface="Times New Roman" pitchFamily="18" charset="0"/>
                </a:rPr>
                <a:t>            * depending on the number of new employers</a:t>
              </a:r>
              <a:endParaRPr lang="en-US" sz="1400" dirty="0">
                <a:latin typeface="Times New Roman" pitchFamily="18" charset="0"/>
                <a:cs typeface="Times New Roman" pitchFamily="18" charset="0"/>
              </a:endParaRPr>
            </a:p>
          </p:txBody>
        </p:sp>
        <p:sp>
          <p:nvSpPr>
            <p:cNvPr id="22" name="TextBox 29"/>
            <p:cNvSpPr txBox="1">
              <a:spLocks noChangeArrowheads="1"/>
            </p:cNvSpPr>
            <p:nvPr/>
          </p:nvSpPr>
          <p:spPr bwMode="auto">
            <a:xfrm>
              <a:off x="-1212889" y="3041651"/>
              <a:ext cx="494511" cy="307975"/>
            </a:xfrm>
            <a:prstGeom prst="rect">
              <a:avLst/>
            </a:prstGeom>
            <a:noFill/>
            <a:ln>
              <a:noFill/>
            </a:ln>
            <a:extLst>
              <a:ext uri="{909E8E84-426E-40DD-AFC4-6F175D3DCCD1}"/>
              <a:ext uri="{91240B29-F687-4F45-9708-019B960494DF}"/>
            </a:extLst>
          </p:spPr>
          <p:txBody>
            <a:bodyPr>
              <a:spAutoFit/>
            </a:bodyPr>
            <a:lstStyle>
              <a:lvl1pPr>
                <a:spcBef>
                  <a:spcPct val="20000"/>
                </a:spcBef>
                <a:buClr>
                  <a:srgbClr val="F68426"/>
                </a:buClr>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spcBef>
                  <a:spcPct val="0"/>
                </a:spcBef>
                <a:buClrTx/>
                <a:buFontTx/>
                <a:buNone/>
                <a:defRPr/>
              </a:pPr>
              <a:r>
                <a:rPr lang="sr-Cyrl-RS" altLang="sr-Latn-RS" sz="1400" dirty="0" smtClean="0">
                  <a:solidFill>
                    <a:schemeClr val="bg1">
                      <a:lumMod val="50000"/>
                    </a:schemeClr>
                  </a:solidFill>
                  <a:effectLst>
                    <a:outerShdw blurRad="38100" dist="38100" dir="2700000" algn="tl">
                      <a:srgbClr val="000000">
                        <a:alpha val="43137"/>
                      </a:srgbClr>
                    </a:outerShdw>
                  </a:effectLst>
                  <a:latin typeface="Hero" pitchFamily="50" charset="0"/>
                </a:rPr>
                <a:t> </a:t>
              </a:r>
              <a:endParaRPr lang="en-US" altLang="sr-Latn-RS" sz="1400" dirty="0" smtClean="0">
                <a:solidFill>
                  <a:schemeClr val="bg1">
                    <a:lumMod val="50000"/>
                  </a:schemeClr>
                </a:solidFill>
                <a:effectLst>
                  <a:outerShdw blurRad="38100" dist="38100" dir="2700000" algn="tl">
                    <a:srgbClr val="000000">
                      <a:alpha val="43137"/>
                    </a:srgbClr>
                  </a:outerShdw>
                </a:effectLst>
                <a:latin typeface="Hero Light" pitchFamily="50" charset="0"/>
              </a:endParaRPr>
            </a:p>
          </p:txBody>
        </p:sp>
      </p:grpSp>
      <p:grpSp>
        <p:nvGrpSpPr>
          <p:cNvPr id="28" name="Group 1"/>
          <p:cNvGrpSpPr>
            <a:grpSpLocks/>
          </p:cNvGrpSpPr>
          <p:nvPr/>
        </p:nvGrpSpPr>
        <p:grpSpPr bwMode="auto">
          <a:xfrm>
            <a:off x="3505200" y="3943350"/>
            <a:ext cx="4532313" cy="1200150"/>
            <a:chOff x="2576293" y="1057220"/>
            <a:chExt cx="4319138" cy="1197862"/>
          </a:xfrm>
        </p:grpSpPr>
        <p:sp>
          <p:nvSpPr>
            <p:cNvPr id="33" name="TextBox 32"/>
            <p:cNvSpPr txBox="1"/>
            <p:nvPr/>
          </p:nvSpPr>
          <p:spPr>
            <a:xfrm>
              <a:off x="2576293" y="1057220"/>
              <a:ext cx="4060443" cy="399287"/>
            </a:xfrm>
            <a:prstGeom prst="rect">
              <a:avLst/>
            </a:prstGeom>
            <a:noFill/>
          </p:spPr>
          <p:txBody>
            <a:bodyPr>
              <a:spAutoFit/>
            </a:bodyPr>
            <a:lstStyle/>
            <a:p>
              <a:pPr>
                <a:defRPr/>
              </a:pPr>
              <a:r>
                <a:rPr lang="sr-Latn-RS" sz="20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Land Price Discounts</a:t>
              </a:r>
              <a:endParaRPr lang="en-US" sz="20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4" name="TextBox 28"/>
            <p:cNvSpPr txBox="1">
              <a:spLocks noChangeArrowheads="1"/>
            </p:cNvSpPr>
            <p:nvPr/>
          </p:nvSpPr>
          <p:spPr bwMode="auto">
            <a:xfrm>
              <a:off x="2648868" y="1437494"/>
              <a:ext cx="4246563" cy="307190"/>
            </a:xfrm>
            <a:prstGeom prst="rect">
              <a:avLst/>
            </a:prstGeom>
            <a:noFill/>
            <a:ln w="9525">
              <a:noFill/>
              <a:miter lim="800000"/>
              <a:headEnd/>
              <a:tailEnd/>
            </a:ln>
          </p:spPr>
          <p:txBody>
            <a:bodyPr>
              <a:spAutoFit/>
            </a:bodyPr>
            <a:lstStyle/>
            <a:p>
              <a:r>
                <a:rPr lang="sr-Latn-RS" sz="1400" dirty="0" smtClean="0">
                  <a:latin typeface="Times New Roman" pitchFamily="18" charset="0"/>
                  <a:cs typeface="Times New Roman" pitchFamily="18" charset="0"/>
                </a:rPr>
                <a:t>           * depending on the number of new employers</a:t>
              </a:r>
              <a:endParaRPr lang="en-US" sz="1400" dirty="0">
                <a:latin typeface="Times New Roman" pitchFamily="18" charset="0"/>
                <a:cs typeface="Times New Roman" pitchFamily="18" charset="0"/>
              </a:endParaRPr>
            </a:p>
          </p:txBody>
        </p:sp>
        <p:sp>
          <p:nvSpPr>
            <p:cNvPr id="35" name="TextBox 29"/>
            <p:cNvSpPr txBox="1">
              <a:spLocks noChangeArrowheads="1"/>
            </p:cNvSpPr>
            <p:nvPr/>
          </p:nvSpPr>
          <p:spPr bwMode="auto">
            <a:xfrm>
              <a:off x="2648909" y="1732206"/>
              <a:ext cx="4157264" cy="522876"/>
            </a:xfrm>
            <a:prstGeom prst="rect">
              <a:avLst/>
            </a:prstGeom>
            <a:noFill/>
            <a:ln>
              <a:noFill/>
            </a:ln>
            <a:extLst>
              <a:ext uri="{909E8E84-426E-40DD-AFC4-6F175D3DCCD1}"/>
              <a:ext uri="{91240B29-F687-4F45-9708-019B960494DF}"/>
            </a:extLst>
          </p:spPr>
          <p:txBody>
            <a:bodyPr>
              <a:spAutoFit/>
            </a:bodyPr>
            <a:lstStyle>
              <a:lvl1pPr>
                <a:spcBef>
                  <a:spcPct val="20000"/>
                </a:spcBef>
                <a:buClr>
                  <a:srgbClr val="F68426"/>
                </a:buClr>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buNone/>
                <a:defRPr/>
              </a:pPr>
              <a:r>
                <a:rPr lang="sr-Latn-RS" altLang="sr-Latn-RS" sz="1400" dirty="0" smtClean="0">
                  <a:latin typeface="Hero" pitchFamily="50" charset="0"/>
                </a:rPr>
                <a:t>          </a:t>
              </a:r>
              <a:r>
                <a:rPr lang="sr-Latn-RS" sz="1400" dirty="0" smtClean="0">
                  <a:latin typeface="Times New Roman" pitchFamily="18" charset="0"/>
                  <a:cs typeface="Times New Roman" pitchFamily="18" charset="0"/>
                </a:rPr>
                <a:t>* price for</a:t>
              </a:r>
              <a:r>
                <a:rPr lang="sr-Cyrl-RS" altLang="sr-Latn-RS" sz="1400" dirty="0" smtClean="0">
                  <a:latin typeface="Times New Roman" pitchFamily="18" charset="0"/>
                  <a:cs typeface="Times New Roman" pitchFamily="18" charset="0"/>
                </a:rPr>
                <a:t> </a:t>
              </a:r>
              <a:r>
                <a:rPr lang="sr-Latn-RS" altLang="sr-Latn-RS" sz="1400" dirty="0" smtClean="0">
                  <a:latin typeface="Times New Roman" pitchFamily="18" charset="0"/>
                  <a:cs typeface="Times New Roman" pitchFamily="18" charset="0"/>
                </a:rPr>
                <a:t>8</a:t>
              </a:r>
              <a:r>
                <a:rPr lang="sr-Cyrl-RS" altLang="sr-Latn-RS" sz="1400" dirty="0" smtClean="0">
                  <a:latin typeface="Times New Roman" pitchFamily="18" charset="0"/>
                  <a:cs typeface="Times New Roman" pitchFamily="18" charset="0"/>
                </a:rPr>
                <a:t> </a:t>
              </a:r>
              <a:r>
                <a:rPr lang="sr-Latn-RS" altLang="sr-Latn-RS" sz="1400" dirty="0" smtClean="0">
                  <a:latin typeface="Times New Roman" pitchFamily="18" charset="0"/>
                  <a:cs typeface="Times New Roman" pitchFamily="18" charset="0"/>
                </a:rPr>
                <a:t>euro</a:t>
              </a:r>
              <a:r>
                <a:rPr lang="sr-Cyrl-RS" altLang="sr-Latn-RS" sz="1400" dirty="0" smtClean="0">
                  <a:latin typeface="Times New Roman" pitchFamily="18" charset="0"/>
                  <a:cs typeface="Times New Roman" pitchFamily="18" charset="0"/>
                </a:rPr>
                <a:t> </a:t>
              </a:r>
              <a:r>
                <a:rPr lang="sr-Latn-RS" altLang="sr-Latn-RS" sz="1400" dirty="0" smtClean="0">
                  <a:latin typeface="Times New Roman" pitchFamily="18" charset="0"/>
                  <a:cs typeface="Times New Roman" pitchFamily="18" charset="0"/>
                </a:rPr>
                <a:t>per</a:t>
              </a:r>
              <a:r>
                <a:rPr lang="sr-Cyrl-RS" altLang="sr-Latn-RS" sz="1400" dirty="0" smtClean="0">
                  <a:latin typeface="Times New Roman" pitchFamily="18" charset="0"/>
                  <a:cs typeface="Times New Roman" pitchFamily="18" charset="0"/>
                </a:rPr>
                <a:t> </a:t>
              </a:r>
              <a:r>
                <a:rPr lang="sr-Latn-RS" altLang="sr-Latn-RS" sz="1400" noProof="1" smtClean="0">
                  <a:latin typeface="Times New Roman" pitchFamily="18" charset="0"/>
                  <a:cs typeface="Times New Roman" pitchFamily="18" charset="0"/>
                </a:rPr>
                <a:t>m</a:t>
              </a:r>
              <a:r>
                <a:rPr lang="sr-Latn-RS" altLang="sr-Latn-RS" sz="1400" baseline="30000" noProof="1" smtClean="0">
                  <a:latin typeface="Times New Roman" pitchFamily="18" charset="0"/>
                  <a:cs typeface="Times New Roman" pitchFamily="18" charset="0"/>
                </a:rPr>
                <a:t>2</a:t>
              </a:r>
              <a:endParaRPr lang="sr-Latn-RS" altLang="sr-Latn-RS" sz="1400" baseline="30000" noProof="1">
                <a:latin typeface="Times New Roman" pitchFamily="18" charset="0"/>
                <a:cs typeface="Times New Roman" pitchFamily="18" charset="0"/>
              </a:endParaRPr>
            </a:p>
            <a:p>
              <a:pPr>
                <a:spcBef>
                  <a:spcPct val="0"/>
                </a:spcBef>
                <a:buClrTx/>
                <a:buFontTx/>
                <a:buNone/>
                <a:defRPr/>
              </a:pPr>
              <a:r>
                <a:rPr lang="en-US" altLang="sr-Latn-RS" sz="1400" dirty="0" smtClean="0">
                  <a:solidFill>
                    <a:schemeClr val="bg1">
                      <a:lumMod val="50000"/>
                    </a:schemeClr>
                  </a:solidFill>
                  <a:latin typeface="Times New Roman" pitchFamily="18" charset="0"/>
                  <a:cs typeface="Times New Roman" pitchFamily="18" charset="0"/>
                </a:rPr>
                <a:t> </a:t>
              </a:r>
            </a:p>
          </p:txBody>
        </p:sp>
      </p:grpSp>
      <p:pic>
        <p:nvPicPr>
          <p:cNvPr id="37" name="Picture 16" descr="https://pbs.twimg.com/media/B2RAOa0IUAAW7ps.png:large"/>
          <p:cNvPicPr>
            <a:picLocks noChangeAspect="1" noChangeArrowheads="1"/>
          </p:cNvPicPr>
          <p:nvPr/>
        </p:nvPicPr>
        <p:blipFill>
          <a:blip r:embed="rId6" cstate="print"/>
          <a:srcRect l="38699" t="7130" r="49057" b="73679"/>
          <a:stretch>
            <a:fillRect/>
          </a:stretch>
        </p:blipFill>
        <p:spPr bwMode="auto">
          <a:xfrm>
            <a:off x="533400" y="3943350"/>
            <a:ext cx="971550" cy="8382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
            <a:extLst>
              <a:ext uri="{FF2B5EF4-FFF2-40B4-BE49-F238E27FC236}">
                <a16:creationId xmlns:a16="http://schemas.microsoft.com/office/drawing/2014/main" xmlns="" id="{503614BA-5ABC-4944-8FD7-855BCC50DBE4}"/>
              </a:ext>
            </a:extLst>
          </p:cNvPr>
          <p:cNvSpPr txBox="1">
            <a:spLocks noChangeArrowheads="1"/>
          </p:cNvSpPr>
          <p:nvPr/>
        </p:nvSpPr>
        <p:spPr bwMode="auto">
          <a:xfrm>
            <a:off x="0" y="0"/>
            <a:ext cx="8447087"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aphicFrame>
        <p:nvGraphicFramePr>
          <p:cNvPr id="18436" name="Group 4">
            <a:extLst>
              <a:ext uri="{FF2B5EF4-FFF2-40B4-BE49-F238E27FC236}">
                <a16:creationId xmlns:a16="http://schemas.microsoft.com/office/drawing/2014/main" xmlns="" id="{D987A981-CEA6-4FC4-B875-44E0A0A757BF}"/>
              </a:ext>
            </a:extLst>
          </p:cNvPr>
          <p:cNvGraphicFramePr>
            <a:graphicFrameLocks noGrp="1"/>
          </p:cNvGraphicFramePr>
          <p:nvPr>
            <p:extLst>
              <p:ext uri="{D42A27DB-BD31-4B8C-83A1-F6EECF244321}">
                <p14:modId xmlns:p14="http://schemas.microsoft.com/office/powerpoint/2010/main" xmlns="" val="1317763454"/>
              </p:ext>
            </p:extLst>
          </p:nvPr>
        </p:nvGraphicFramePr>
        <p:xfrm>
          <a:off x="490538" y="1212850"/>
          <a:ext cx="2579687" cy="1187451"/>
        </p:xfrm>
        <a:graphic>
          <a:graphicData uri="http://schemas.openxmlformats.org/drawingml/2006/table">
            <a:tbl>
              <a:tblPr/>
              <a:tblGrid>
                <a:gridCol w="2046287">
                  <a:extLst>
                    <a:ext uri="{9D8B030D-6E8A-4147-A177-3AD203B41FA5}">
                      <a16:colId xmlns:a16="http://schemas.microsoft.com/office/drawing/2014/main" xmlns="" val="20000"/>
                    </a:ext>
                  </a:extLst>
                </a:gridCol>
                <a:gridCol w="533400">
                  <a:extLst>
                    <a:ext uri="{9D8B030D-6E8A-4147-A177-3AD203B41FA5}">
                      <a16:colId xmlns:a16="http://schemas.microsoft.com/office/drawing/2014/main" xmlns="" val="20001"/>
                    </a:ext>
                  </a:extLst>
                </a:gridCol>
              </a:tblGrid>
              <a:tr h="125413">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7087" horzOverflow="overflow">
                    <a:lnL w="11520" cap="flat" cmpd="sng" algn="ctr">
                      <a:solidFill>
                        <a:srgbClr val="FBCC05"/>
                      </a:solidFill>
                      <a:prstDash val="solid"/>
                      <a:round/>
                      <a:headEnd type="none" w="med" len="med"/>
                      <a:tailEnd type="none" w="med" len="med"/>
                    </a:lnL>
                    <a:lnR w="11520" cap="flat" cmpd="sng" algn="ctr">
                      <a:solidFill>
                        <a:srgbClr val="FBCC05"/>
                      </a:solidFill>
                      <a:prstDash val="solid"/>
                      <a:round/>
                      <a:headEnd type="none" w="med" len="med"/>
                      <a:tailEnd type="none" w="med" len="med"/>
                    </a:lnR>
                    <a:lnT w="11520" cap="flat" cmpd="sng" algn="ctr">
                      <a:solidFill>
                        <a:srgbClr val="FFCC00"/>
                      </a:solidFill>
                      <a:prstDash val="solid"/>
                      <a:round/>
                      <a:headEnd type="none" w="med" len="med"/>
                      <a:tailEnd type="none" w="med" len="med"/>
                    </a:lnT>
                    <a:lnB>
                      <a:noFill/>
                    </a:lnB>
                    <a:lnTlToBr>
                      <a:noFill/>
                    </a:lnTlToBr>
                    <a:lnBlToTr>
                      <a:noFill/>
                    </a:lnBlToTr>
                    <a:solidFill>
                      <a:srgbClr val="FFFF00"/>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a:ln>
                          <a:noFill/>
                        </a:ln>
                        <a:solidFill>
                          <a:srgbClr val="FFFFFF"/>
                        </a:solidFill>
                        <a:effectLst/>
                        <a:latin typeface="Hero" pitchFamily="50" charset="0"/>
                        <a:ea typeface="Microsoft YaHei" charset="-122"/>
                      </a:endParaRPr>
                    </a:p>
                  </a:txBody>
                  <a:tcPr marT="47087" horzOverflow="overflow">
                    <a:lnL w="11520" cap="flat" cmpd="sng" algn="ctr">
                      <a:solidFill>
                        <a:srgbClr val="FBCC05"/>
                      </a:solidFill>
                      <a:prstDash val="solid"/>
                      <a:round/>
                      <a:headEnd type="none" w="med" len="med"/>
                      <a:tailEnd type="none" w="med" len="med"/>
                    </a:lnL>
                    <a:lnR>
                      <a:noFill/>
                    </a:lnR>
                    <a:lnT w="11520" cap="flat" cmpd="sng" algn="ctr">
                      <a:solidFill>
                        <a:srgbClr val="FFCC00"/>
                      </a:solidFill>
                      <a:prstDash val="solid"/>
                      <a:round/>
                      <a:headEnd type="none" w="med" len="med"/>
                      <a:tailEnd type="none" w="med" len="med"/>
                    </a:lnT>
                    <a:lnB>
                      <a:noFill/>
                    </a:lnB>
                    <a:lnTlToBr>
                      <a:noFill/>
                    </a:lnTlToBr>
                    <a:lnBlToTr>
                      <a:noFill/>
                    </a:lnBlToTr>
                    <a:solidFill>
                      <a:srgbClr val="FFFF00"/>
                    </a:solidFill>
                  </a:tcPr>
                </a:tc>
                <a:extLst>
                  <a:ext uri="{0D108BD9-81ED-4DB2-BD59-A6C34878D82A}">
                    <a16:rowId xmlns:a16="http://schemas.microsoft.com/office/drawing/2014/main" xmlns="" val="10000"/>
                  </a:ext>
                </a:extLst>
              </a:tr>
              <a:tr h="352425">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Municipality is </a:t>
                      </a:r>
                      <a:r>
                        <a:rPr kumimoji="0" lang="en-US" sz="1000" b="0" i="0" u="none" strike="noStrike" cap="none" normalizeH="0" baseline="0" dirty="0" err="1">
                          <a:ln>
                            <a:noFill/>
                          </a:ln>
                          <a:solidFill>
                            <a:srgbClr val="3E3F68"/>
                          </a:solidFill>
                          <a:effectLst/>
                          <a:latin typeface="Times New Roman" pitchFamily="18" charset="0"/>
                          <a:ea typeface="Microsoft YaHei"/>
                          <a:cs typeface="Times New Roman" pitchFamily="18" charset="0"/>
                        </a:rPr>
                        <a:t>gaslfied</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100 %</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284163">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Local Pipeline length</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514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r h="425450">
                <a:tc>
                  <a:txBody>
                    <a:bodyPr/>
                    <a:lstStyle/>
                    <a:p>
                      <a:pPr marL="0" marR="0" lvl="0" indent="0" algn="l" rtl="0" eaLnBrk="1" fontAlgn="base" latinLnBrk="0" hangingPunct="1">
                        <a:lnSpc>
                          <a:spcPct val="115000"/>
                        </a:lnSpc>
                        <a:spcBef>
                          <a:spcPct val="0"/>
                        </a:spcBef>
                        <a:spcAft>
                          <a:spcPct val="0"/>
                        </a:spcAft>
                        <a:buFont typeface="Wingdings" pitchFamily="2" charset="2"/>
                        <a:buChar char=""/>
                      </a:pPr>
                      <a:r>
                        <a:rPr lang="en-US" sz="700" b="0" i="0" u="none" strike="noStrike" cap="none" normalizeH="0" baseline="0" dirty="0">
                          <a:ln>
                            <a:noFill/>
                          </a:ln>
                          <a:solidFill>
                            <a:srgbClr val="3E3F68"/>
                          </a:solidFill>
                          <a:effectLst/>
                          <a:latin typeface="Arial Black"/>
                          <a:ea typeface="Microsoft YaHei"/>
                        </a:rPr>
                        <a:t>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Pressure on main pipeline 6-12 bar</a:t>
                      </a:r>
                    </a:p>
                    <a:p>
                      <a:pPr marL="0" marR="0" lvl="0" indent="0" algn="l" rtl="0" eaLnBrk="1" fontAlgn="base" latinLnBrk="0" hangingPunct="1">
                        <a:lnSpc>
                          <a:spcPct val="96000"/>
                        </a:lnSpc>
                        <a:spcBef>
                          <a:spcPct val="0"/>
                        </a:spcBef>
                        <a:spcAft>
                          <a:spcPct val="0"/>
                        </a:spcAft>
                        <a:buFont typeface="Wingdings" pitchFamily="2" charset="2"/>
                        <a:buChar char=""/>
                      </a:pPr>
                      <a:r>
                        <a:rPr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Pressure on local pipeline 0-4 bar</a:t>
                      </a:r>
                    </a:p>
                  </a:txBody>
                  <a:tcPr marL="68400" marR="68400" marT="180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200" b="0" i="0" u="none" strike="noStrike" cap="none" normalizeH="0" baseline="0" dirty="0">
                        <a:ln>
                          <a:noFill/>
                        </a:ln>
                        <a:solidFill>
                          <a:srgbClr val="3E3F68"/>
                        </a:solidFill>
                        <a:effectLst/>
                        <a:latin typeface="Hero" pitchFamily="50" charset="0"/>
                        <a:ea typeface="Microsoft YaHei" charset="-122"/>
                      </a:endParaRPr>
                    </a:p>
                  </a:txBody>
                  <a:tcPr marL="68400" marR="68400" marT="6048"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3"/>
                  </a:ext>
                </a:extLst>
              </a:tr>
            </a:tbl>
          </a:graphicData>
        </a:graphic>
      </p:graphicFrame>
      <p:sp>
        <p:nvSpPr>
          <p:cNvPr id="25623" name="Line 30">
            <a:extLst>
              <a:ext uri="{FF2B5EF4-FFF2-40B4-BE49-F238E27FC236}">
                <a16:creationId xmlns:a16="http://schemas.microsoft.com/office/drawing/2014/main" xmlns="" id="{EB203DA3-31E4-4339-A7CB-C850522C9299}"/>
              </a:ext>
            </a:extLst>
          </p:cNvPr>
          <p:cNvSpPr>
            <a:spLocks noChangeShapeType="1"/>
          </p:cNvSpPr>
          <p:nvPr/>
        </p:nvSpPr>
        <p:spPr bwMode="auto">
          <a:xfrm>
            <a:off x="501650" y="920750"/>
            <a:ext cx="1588" cy="233363"/>
          </a:xfrm>
          <a:prstGeom prst="line">
            <a:avLst/>
          </a:prstGeom>
          <a:noFill/>
          <a:ln w="76320" cap="sq">
            <a:solidFill>
              <a:srgbClr val="FFCC0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graphicFrame>
        <p:nvGraphicFramePr>
          <p:cNvPr id="18463" name="Group 31">
            <a:extLst>
              <a:ext uri="{FF2B5EF4-FFF2-40B4-BE49-F238E27FC236}">
                <a16:creationId xmlns:a16="http://schemas.microsoft.com/office/drawing/2014/main" xmlns="" id="{D6413530-8D90-4823-99DC-5CB184F42C97}"/>
              </a:ext>
            </a:extLst>
          </p:cNvPr>
          <p:cNvGraphicFramePr>
            <a:graphicFrameLocks noGrp="1"/>
          </p:cNvGraphicFramePr>
          <p:nvPr>
            <p:extLst>
              <p:ext uri="{D42A27DB-BD31-4B8C-83A1-F6EECF244321}">
                <p14:modId xmlns:p14="http://schemas.microsoft.com/office/powerpoint/2010/main" xmlns="" val="2107246352"/>
              </p:ext>
            </p:extLst>
          </p:nvPr>
        </p:nvGraphicFramePr>
        <p:xfrm>
          <a:off x="484188" y="2767013"/>
          <a:ext cx="2579687" cy="1783017"/>
        </p:xfrm>
        <a:graphic>
          <a:graphicData uri="http://schemas.openxmlformats.org/drawingml/2006/table">
            <a:tbl>
              <a:tblPr/>
              <a:tblGrid>
                <a:gridCol w="1741487">
                  <a:extLst>
                    <a:ext uri="{9D8B030D-6E8A-4147-A177-3AD203B41FA5}">
                      <a16:colId xmlns:a16="http://schemas.microsoft.com/office/drawing/2014/main" xmlns="" val="20000"/>
                    </a:ext>
                  </a:extLst>
                </a:gridCol>
                <a:gridCol w="838200">
                  <a:extLst>
                    <a:ext uri="{9D8B030D-6E8A-4147-A177-3AD203B41FA5}">
                      <a16:colId xmlns:a16="http://schemas.microsoft.com/office/drawing/2014/main" xmlns="" val="20001"/>
                    </a:ext>
                  </a:extLst>
                </a:gridCol>
              </a:tblGrid>
              <a:tr h="142875">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7086" horzOverflow="overflow">
                    <a:lnL w="11520" cap="flat" cmpd="sng" algn="ctr">
                      <a:solidFill>
                        <a:srgbClr val="FBCC05"/>
                      </a:solidFill>
                      <a:prstDash val="solid"/>
                      <a:round/>
                      <a:headEnd type="none" w="med" len="med"/>
                      <a:tailEnd type="none" w="med" len="med"/>
                    </a:lnL>
                    <a:lnR w="11520" cap="flat" cmpd="sng" algn="ctr">
                      <a:solidFill>
                        <a:srgbClr val="FBCC05"/>
                      </a:solidFill>
                      <a:prstDash val="solid"/>
                      <a:round/>
                      <a:headEnd type="none" w="med" len="med"/>
                      <a:tailEnd type="none" w="med" len="med"/>
                    </a:lnR>
                    <a:lnT w="11520" cap="flat" cmpd="sng" algn="ctr">
                      <a:solidFill>
                        <a:srgbClr val="FFCC00"/>
                      </a:solidFill>
                      <a:prstDash val="solid"/>
                      <a:round/>
                      <a:headEnd type="none" w="med" len="med"/>
                      <a:tailEnd type="none" w="med" len="med"/>
                    </a:lnT>
                    <a:lnB>
                      <a:noFill/>
                    </a:lnB>
                    <a:lnTlToBr>
                      <a:noFill/>
                    </a:lnTlToBr>
                    <a:lnBlToTr>
                      <a:noFill/>
                    </a:lnBlToTr>
                    <a:solidFill>
                      <a:srgbClr val="92D050"/>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a:ln>
                          <a:noFill/>
                        </a:ln>
                        <a:solidFill>
                          <a:srgbClr val="FFFFFF"/>
                        </a:solidFill>
                        <a:effectLst/>
                        <a:latin typeface="Hero" pitchFamily="50" charset="0"/>
                        <a:ea typeface="Microsoft YaHei" charset="-122"/>
                      </a:endParaRPr>
                    </a:p>
                  </a:txBody>
                  <a:tcPr marT="47086" horzOverflow="overflow">
                    <a:lnL w="11520" cap="flat" cmpd="sng" algn="ctr">
                      <a:solidFill>
                        <a:srgbClr val="FBCC05"/>
                      </a:solidFill>
                      <a:prstDash val="solid"/>
                      <a:round/>
                      <a:headEnd type="none" w="med" len="med"/>
                      <a:tailEnd type="none" w="med" len="med"/>
                    </a:lnL>
                    <a:lnR>
                      <a:noFill/>
                    </a:lnR>
                    <a:lnT w="11520" cap="flat" cmpd="sng" algn="ctr">
                      <a:solidFill>
                        <a:srgbClr val="FFCC00"/>
                      </a:solidFill>
                      <a:prstDash val="solid"/>
                      <a:round/>
                      <a:headEnd type="none" w="med" len="med"/>
                      <a:tailEnd type="none" w="med" len="med"/>
                    </a:lnT>
                    <a:lnB>
                      <a:noFill/>
                    </a:lnB>
                    <a:lnTlToBr>
                      <a:noFill/>
                    </a:lnTlToBr>
                    <a:lnBlToTr>
                      <a:noFill/>
                    </a:lnBlToTr>
                    <a:solidFill>
                      <a:srgbClr val="92D050"/>
                    </a:solidFill>
                  </a:tcPr>
                </a:tc>
                <a:extLst>
                  <a:ext uri="{0D108BD9-81ED-4DB2-BD59-A6C34878D82A}">
                    <a16:rowId xmlns:a16="http://schemas.microsoft.com/office/drawing/2014/main" xmlns="" val="10000"/>
                  </a:ext>
                </a:extLst>
              </a:tr>
              <a:tr h="319088">
                <a:tc>
                  <a:txBody>
                    <a:bodyPr/>
                    <a:lstStyle/>
                    <a:p>
                      <a:pPr marL="0" marR="0" lvl="0" indent="0" algn="l" rtl="0" eaLnBrk="1" fontAlgn="base" latinLnBrk="0" hangingPunct="1">
                        <a:lnSpc>
                          <a:spcPct val="115000"/>
                        </a:lnSpc>
                        <a:spcBef>
                          <a:spcPct val="0"/>
                        </a:spcBef>
                        <a:spcAft>
                          <a:spcPct val="0"/>
                        </a:spcAft>
                        <a:buFontTx/>
                        <a:buNone/>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Total Land</a:t>
                      </a:r>
                      <a:r>
                        <a:rPr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 </a:t>
                      </a:r>
                      <a:endParaRPr kumimoji="0" lang="en-US" sz="1000" b="1"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58.206 ha</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400050">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Agricultural Land</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42.970 ha</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r h="317500">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Arable Land</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41.764 ha</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3"/>
                  </a:ext>
                </a:extLst>
              </a:tr>
              <a:tr h="528637">
                <a:tc gridSpan="2">
                  <a:txBody>
                    <a:bodyPr/>
                    <a:lstStyle/>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Most common crops</a:t>
                      </a:r>
                    </a:p>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Maize, wheat, soy</a:t>
                      </a:r>
                    </a:p>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Crop residue: 105,000 per year</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hMerge="1">
                  <a:txBody>
                    <a:bodyPr/>
                    <a:lstStyle/>
                    <a:p>
                      <a:endParaRPr lang="en-US"/>
                    </a:p>
                  </a:txBody>
                  <a:tcPr/>
                </a:tc>
                <a:extLst>
                  <a:ext uri="{0D108BD9-81ED-4DB2-BD59-A6C34878D82A}">
                    <a16:rowId xmlns:a16="http://schemas.microsoft.com/office/drawing/2014/main" xmlns="" val="10004"/>
                  </a:ext>
                </a:extLst>
              </a:tr>
            </a:tbl>
          </a:graphicData>
        </a:graphic>
      </p:graphicFrame>
      <p:sp>
        <p:nvSpPr>
          <p:cNvPr id="25644" name="Line 60">
            <a:extLst>
              <a:ext uri="{FF2B5EF4-FFF2-40B4-BE49-F238E27FC236}">
                <a16:creationId xmlns:a16="http://schemas.microsoft.com/office/drawing/2014/main" xmlns="" id="{B61DB1E9-7F94-4158-B3D5-56D588FF4931}"/>
              </a:ext>
            </a:extLst>
          </p:cNvPr>
          <p:cNvSpPr>
            <a:spLocks noChangeShapeType="1"/>
          </p:cNvSpPr>
          <p:nvPr/>
        </p:nvSpPr>
        <p:spPr bwMode="auto">
          <a:xfrm>
            <a:off x="495300" y="2476500"/>
            <a:ext cx="1588" cy="231775"/>
          </a:xfrm>
          <a:prstGeom prst="line">
            <a:avLst/>
          </a:prstGeom>
          <a:noFill/>
          <a:ln w="76320" cap="sq">
            <a:solidFill>
              <a:srgbClr val="92D05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pic>
        <p:nvPicPr>
          <p:cNvPr id="25645" name="Picture 61">
            <a:extLst>
              <a:ext uri="{FF2B5EF4-FFF2-40B4-BE49-F238E27FC236}">
                <a16:creationId xmlns:a16="http://schemas.microsoft.com/office/drawing/2014/main" xmlns="" id="{9B734EFB-0B60-4910-ACA4-F6681539C8E0}"/>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6050" y="914400"/>
            <a:ext cx="261938" cy="26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5646" name="Picture 62">
            <a:extLst>
              <a:ext uri="{FF2B5EF4-FFF2-40B4-BE49-F238E27FC236}">
                <a16:creationId xmlns:a16="http://schemas.microsoft.com/office/drawing/2014/main" xmlns="" id="{5C9A348F-EC1D-4D0B-9FD1-F2810BD4BBEE}"/>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2075" y="2468563"/>
            <a:ext cx="37147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aphicFrame>
        <p:nvGraphicFramePr>
          <p:cNvPr id="18495" name="Group 63">
            <a:extLst>
              <a:ext uri="{FF2B5EF4-FFF2-40B4-BE49-F238E27FC236}">
                <a16:creationId xmlns:a16="http://schemas.microsoft.com/office/drawing/2014/main" xmlns="" id="{19B1E180-9221-477D-AC61-53391E68BB6E}"/>
              </a:ext>
            </a:extLst>
          </p:cNvPr>
          <p:cNvGraphicFramePr>
            <a:graphicFrameLocks noGrp="1"/>
          </p:cNvGraphicFramePr>
          <p:nvPr>
            <p:extLst>
              <p:ext uri="{D42A27DB-BD31-4B8C-83A1-F6EECF244321}">
                <p14:modId xmlns:p14="http://schemas.microsoft.com/office/powerpoint/2010/main" xmlns="" val="15913110"/>
              </p:ext>
            </p:extLst>
          </p:nvPr>
        </p:nvGraphicFramePr>
        <p:xfrm>
          <a:off x="4052888" y="1239838"/>
          <a:ext cx="3189287" cy="3390222"/>
        </p:xfrm>
        <a:graphic>
          <a:graphicData uri="http://schemas.openxmlformats.org/drawingml/2006/table">
            <a:tbl>
              <a:tblPr/>
              <a:tblGrid>
                <a:gridCol w="2274887">
                  <a:extLst>
                    <a:ext uri="{9D8B030D-6E8A-4147-A177-3AD203B41FA5}">
                      <a16:colId xmlns:a16="http://schemas.microsoft.com/office/drawing/2014/main" xmlns="" val="20000"/>
                    </a:ext>
                  </a:extLst>
                </a:gridCol>
                <a:gridCol w="914400">
                  <a:extLst>
                    <a:ext uri="{9D8B030D-6E8A-4147-A177-3AD203B41FA5}">
                      <a16:colId xmlns:a16="http://schemas.microsoft.com/office/drawing/2014/main" xmlns="" val="20001"/>
                    </a:ext>
                  </a:extLst>
                </a:gridCol>
              </a:tblGrid>
              <a:tr h="372442">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7057" marB="45691" horzOverflow="overflow">
                    <a:lnL w="11520" cap="flat" cmpd="sng" algn="ctr">
                      <a:solidFill>
                        <a:srgbClr val="FBCC05"/>
                      </a:solidFill>
                      <a:prstDash val="solid"/>
                      <a:round/>
                      <a:headEnd type="none" w="med" len="med"/>
                      <a:tailEnd type="none" w="med" len="med"/>
                    </a:lnL>
                    <a:lnR w="11520" cap="flat" cmpd="sng" algn="ctr">
                      <a:solidFill>
                        <a:srgbClr val="FBCC05"/>
                      </a:solidFill>
                      <a:prstDash val="solid"/>
                      <a:round/>
                      <a:headEnd type="none" w="med" len="med"/>
                      <a:tailEnd type="none" w="med" len="med"/>
                    </a:lnR>
                    <a:lnT w="11520" cap="flat" cmpd="sng" algn="ctr">
                      <a:solidFill>
                        <a:srgbClr val="FFCC00"/>
                      </a:solidFill>
                      <a:prstDash val="solid"/>
                      <a:round/>
                      <a:headEnd type="none" w="med" len="med"/>
                      <a:tailEnd type="none" w="med" len="med"/>
                    </a:lnT>
                    <a:lnB>
                      <a:noFill/>
                    </a:lnB>
                    <a:lnTlToBr>
                      <a:noFill/>
                    </a:lnTlToBr>
                    <a:lnBlToTr>
                      <a:noFill/>
                    </a:lnBlToTr>
                    <a:solidFill>
                      <a:srgbClr val="9DBED3"/>
                    </a:solidFill>
                  </a:tcPr>
                </a:tc>
                <a:tc>
                  <a:txBody>
                    <a:bodyPr/>
                    <a:lstStyle/>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a:ln>
                          <a:noFill/>
                        </a:ln>
                        <a:solidFill>
                          <a:srgbClr val="000000"/>
                        </a:solidFill>
                        <a:effectLst/>
                        <a:latin typeface="Georgia" pitchFamily="18" charset="0"/>
                        <a:ea typeface="Microsoft YaHei" charset="-122"/>
                      </a:endParaRPr>
                    </a:p>
                  </a:txBody>
                  <a:tcPr marT="79869" marB="45691" horzOverflow="overflow">
                    <a:lnL w="11520" cap="flat" cmpd="sng" algn="ctr">
                      <a:solidFill>
                        <a:srgbClr val="FBCC05"/>
                      </a:solidFill>
                      <a:prstDash val="solid"/>
                      <a:round/>
                      <a:headEnd type="none" w="med" len="med"/>
                      <a:tailEnd type="none" w="med" len="med"/>
                    </a:lnL>
                    <a:lnR>
                      <a:noFill/>
                    </a:lnR>
                    <a:lnT w="11520" cap="flat" cmpd="sng" algn="ctr">
                      <a:solidFill>
                        <a:srgbClr val="FFCC00"/>
                      </a:solidFill>
                      <a:prstDash val="solid"/>
                      <a:round/>
                      <a:headEnd type="none" w="med" len="med"/>
                      <a:tailEnd type="none" w="med" len="med"/>
                    </a:lnT>
                    <a:lnB>
                      <a:noFill/>
                    </a:lnB>
                    <a:lnTlToBr>
                      <a:noFill/>
                    </a:lnTlToBr>
                    <a:lnBlToTr>
                      <a:noFill/>
                    </a:lnBlToTr>
                    <a:solidFill>
                      <a:srgbClr val="9DBED3"/>
                    </a:solidFill>
                  </a:tcPr>
                </a:tc>
                <a:extLst>
                  <a:ext uri="{0D108BD9-81ED-4DB2-BD59-A6C34878D82A}">
                    <a16:rowId xmlns:a16="http://schemas.microsoft.com/office/drawing/2014/main" xmlns="" val="10000"/>
                  </a:ext>
                </a:extLst>
              </a:tr>
              <a:tr h="510850">
                <a:tc>
                  <a:txBody>
                    <a:bodyPr/>
                    <a:lstStyle/>
                    <a:p>
                      <a:pPr marL="0" marR="0" lvl="0" indent="0" algn="l" rtl="0" eaLnBrk="1" fontAlgn="base" latinLnBrk="0" hangingPunct="1">
                        <a:lnSpc>
                          <a:spcPct val="132000"/>
                        </a:lnSpc>
                        <a:spcBef>
                          <a:spcPct val="0"/>
                        </a:spcBef>
                        <a:spcAft>
                          <a:spcPct val="0"/>
                        </a:spcAft>
                        <a:buFontTx/>
                        <a:buNone/>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No. of distribution substations</a:t>
                      </a:r>
                      <a:r>
                        <a:rPr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endParaRPr kumimoji="0" lang="en-US" sz="10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p>
                      <a:pPr marL="0" marR="0" lvl="0" indent="0" algn="l" defTabSz="457200" rtl="0" eaLnBrk="1" fontAlgn="base" latinLnBrk="0" hangingPunct="1">
                        <a:lnSpc>
                          <a:spcPct val="132000"/>
                        </a:lnSpc>
                        <a:spcBef>
                          <a:spcPct val="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- 10/x 35/x ; 10(20)/04</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305</a:t>
                      </a:r>
                    </a:p>
                  </a:txBody>
                  <a:tcPr marL="68400" marR="68400" marT="402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314126">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Total Power</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256.310 kVA</a:t>
                      </a:r>
                    </a:p>
                  </a:txBody>
                  <a:tcPr marL="68400" marR="68400" marT="402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r h="306193">
                <a:tc gridSpan="2">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Total Network Length</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hMerge="1">
                  <a:txBody>
                    <a:bodyPr/>
                    <a:lstStyle/>
                    <a:p>
                      <a:endParaRPr lang="en-US"/>
                    </a:p>
                  </a:txBody>
                  <a:tcPr/>
                </a:tc>
                <a:extLst>
                  <a:ext uri="{0D108BD9-81ED-4DB2-BD59-A6C34878D82A}">
                    <a16:rowId xmlns:a16="http://schemas.microsoft.com/office/drawing/2014/main" xmlns="" val="10003"/>
                  </a:ext>
                </a:extLst>
              </a:tr>
              <a:tr h="387104">
                <a:tc>
                  <a:txBody>
                    <a:bodyPr/>
                    <a:lstStyle/>
                    <a:p>
                      <a:pPr marL="168275" marR="0" lvl="0" indent="-168275" algn="l" defTabSz="457200" rtl="0" eaLnBrk="1" fontAlgn="base" latinLnBrk="0" hangingPunct="1">
                        <a:lnSpc>
                          <a:spcPct val="115000"/>
                        </a:lnSpc>
                        <a:spcBef>
                          <a:spcPct val="0"/>
                        </a:spcBef>
                        <a:spcAft>
                          <a:spcPct val="0"/>
                        </a:spcAft>
                        <a:buClr>
                          <a:srgbClr val="3E3F68"/>
                        </a:buClr>
                        <a:buSzPct val="100000"/>
                        <a:buFont typeface="Arial" charset="0"/>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Medium voltage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275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6187"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4"/>
                  </a:ext>
                </a:extLst>
              </a:tr>
              <a:tr h="306193">
                <a:tc>
                  <a:txBody>
                    <a:bodyPr/>
                    <a:lstStyle/>
                    <a:p>
                      <a:pPr marL="168275" marR="0" lvl="0" indent="-168275" algn="l" defTabSz="457200" rtl="0" eaLnBrk="1" fontAlgn="base" latinLnBrk="0" hangingPunct="1">
                        <a:lnSpc>
                          <a:spcPct val="115000"/>
                        </a:lnSpc>
                        <a:spcBef>
                          <a:spcPct val="0"/>
                        </a:spcBef>
                        <a:spcAft>
                          <a:spcPct val="0"/>
                        </a:spcAft>
                        <a:buClr>
                          <a:srgbClr val="3E3F68"/>
                        </a:buClr>
                        <a:buSzPct val="100000"/>
                        <a:buFont typeface="Arial" charset="0"/>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Low voltage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336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6187"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5"/>
                  </a:ext>
                </a:extLst>
              </a:tr>
              <a:tr h="375999">
                <a:tc>
                  <a:txBody>
                    <a:bodyPr/>
                    <a:lstStyle/>
                    <a:p>
                      <a:pPr marL="168275" marR="0" lvl="0" indent="-168275" algn="l" defTabSz="457200" rtl="0" eaLnBrk="1" fontAlgn="base" latinLnBrk="0" hangingPunct="1">
                        <a:lnSpc>
                          <a:spcPct val="115000"/>
                        </a:lnSpc>
                        <a:spcBef>
                          <a:spcPct val="0"/>
                        </a:spcBef>
                        <a:spcAft>
                          <a:spcPct val="0"/>
                        </a:spcAft>
                        <a:buClr>
                          <a:srgbClr val="3E3F68"/>
                        </a:buClr>
                        <a:buSzPct val="100000"/>
                        <a:buFont typeface="Arial" charset="0"/>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Energy supplied in 2013/14</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177.572 MWh</a:t>
                      </a:r>
                    </a:p>
                  </a:txBody>
                  <a:tcPr marL="68400" marR="68400" marT="402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6"/>
                  </a:ext>
                </a:extLst>
              </a:tr>
              <a:tr h="624319">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err="1">
                          <a:ln>
                            <a:noFill/>
                          </a:ln>
                          <a:solidFill>
                            <a:srgbClr val="3E3F68"/>
                          </a:solidFill>
                          <a:effectLst/>
                          <a:latin typeface="Times New Roman" pitchFamily="18" charset="0"/>
                          <a:ea typeface="Microsoft YaHei"/>
                          <a:cs typeface="Times New Roman" pitchFamily="18" charset="0"/>
                        </a:rPr>
                        <a:t>Avaliable</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0" i="0" u="none" strike="noStrike" cap="none" normalizeH="0" baseline="0" dirty="0" err="1">
                          <a:ln>
                            <a:noFill/>
                          </a:ln>
                          <a:solidFill>
                            <a:srgbClr val="3E3F68"/>
                          </a:solidFill>
                          <a:effectLst/>
                          <a:latin typeface="Times New Roman" pitchFamily="18" charset="0"/>
                          <a:ea typeface="Microsoft YaHei"/>
                          <a:cs typeface="Times New Roman" pitchFamily="18" charset="0"/>
                        </a:rPr>
                        <a:t>capaclties</a:t>
                      </a:r>
                    </a:p>
                    <a:p>
                      <a:pPr marL="0" marR="0" lvl="0" indent="0" algn="l" rtl="0" eaLnBrk="1" fontAlgn="base" latinLnBrk="0" hangingPunct="1">
                        <a:lnSpc>
                          <a:spcPct val="115000"/>
                        </a:lnSpc>
                        <a:spcBef>
                          <a:spcPct val="0"/>
                        </a:spcBef>
                        <a:spcAft>
                          <a:spcPct val="0"/>
                        </a:spcAft>
                        <a:buFont typeface="Wingdings" pitchFamily="2" charset="2"/>
                        <a:buChar char=""/>
                      </a:pPr>
                      <a:r>
                        <a:rPr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110/x: 94.500 kVA</a:t>
                      </a:r>
                    </a:p>
                    <a:p>
                      <a:pPr marL="0" marR="0" lvl="0" indent="0" algn="l" rtl="0" eaLnBrk="1" fontAlgn="base" latinLnBrk="0" hangingPunct="1">
                        <a:lnSpc>
                          <a:spcPct val="115000"/>
                        </a:lnSpc>
                        <a:spcBef>
                          <a:spcPct val="0"/>
                        </a:spcBef>
                        <a:spcAft>
                          <a:spcPct val="0"/>
                        </a:spcAft>
                        <a:buFont typeface="Wingdings" pitchFamily="2" charset="2"/>
                        <a:buChar char=""/>
                      </a:pPr>
                      <a:r>
                        <a:rPr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5/x: 32.000 kVA</a:t>
                      </a:r>
                    </a:p>
                    <a:p>
                      <a:pPr marL="0" marR="0" lvl="0" indent="0" algn="l" rtl="0" eaLnBrk="1" fontAlgn="base" latinLnBrk="0" hangingPunct="1">
                        <a:lnSpc>
                          <a:spcPct val="115000"/>
                        </a:lnSpc>
                        <a:spcBef>
                          <a:spcPct val="0"/>
                        </a:spcBef>
                        <a:spcAft>
                          <a:spcPct val="0"/>
                        </a:spcAft>
                        <a:buFont typeface="Wingdings" pitchFamily="2" charset="2"/>
                        <a:buChar char=""/>
                      </a:pPr>
                      <a:r>
                        <a:rPr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10(20)/0.4: 129.810 kVA</a:t>
                      </a:r>
                    </a:p>
                    <a:p>
                      <a:pPr marL="0" marR="0" lvl="0" indent="0" algn="l" defTabSz="457200" rtl="0" eaLnBrk="1" fontAlgn="base" latinLnBrk="0" hangingPunct="1">
                        <a:lnSpc>
                          <a:spcPct val="10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700" b="0" i="0" u="none" strike="noStrike" cap="none" normalizeH="0" baseline="0" dirty="0">
                        <a:ln>
                          <a:noFill/>
                        </a:ln>
                        <a:solidFill>
                          <a:srgbClr val="3E3F68"/>
                        </a:solidFill>
                        <a:effectLst/>
                        <a:latin typeface="Hero" pitchFamily="50" charset="0"/>
                        <a:ea typeface="Microsoft YaHei" charset="-122"/>
                      </a:endParaRP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a:ln>
                          <a:noFill/>
                        </a:ln>
                        <a:solidFill>
                          <a:srgbClr val="3E3F68"/>
                        </a:solidFill>
                        <a:effectLst/>
                        <a:latin typeface="Georgia" pitchFamily="18" charset="0"/>
                        <a:ea typeface="Microsoft YaHei" charset="-122"/>
                      </a:endParaRPr>
                    </a:p>
                  </a:txBody>
                  <a:tcPr marL="68400" marR="68400" marT="34178"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7"/>
                  </a:ext>
                </a:extLst>
              </a:tr>
            </a:tbl>
          </a:graphicData>
        </a:graphic>
      </p:graphicFrame>
      <p:sp>
        <p:nvSpPr>
          <p:cNvPr id="25677" name="Line 111">
            <a:extLst>
              <a:ext uri="{FF2B5EF4-FFF2-40B4-BE49-F238E27FC236}">
                <a16:creationId xmlns:a16="http://schemas.microsoft.com/office/drawing/2014/main" xmlns="" id="{F69412D3-217D-44D4-B0B0-8F1A889F5D00}"/>
              </a:ext>
            </a:extLst>
          </p:cNvPr>
          <p:cNvSpPr>
            <a:spLocks noChangeShapeType="1"/>
          </p:cNvSpPr>
          <p:nvPr/>
        </p:nvSpPr>
        <p:spPr bwMode="auto">
          <a:xfrm>
            <a:off x="4064000" y="947738"/>
            <a:ext cx="1588" cy="233362"/>
          </a:xfrm>
          <a:prstGeom prst="line">
            <a:avLst/>
          </a:prstGeom>
          <a:noFill/>
          <a:ln w="76320" cap="sq">
            <a:solidFill>
              <a:srgbClr val="00B0F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pic>
        <p:nvPicPr>
          <p:cNvPr id="25678" name="Picture 112">
            <a:extLst>
              <a:ext uri="{FF2B5EF4-FFF2-40B4-BE49-F238E27FC236}">
                <a16:creationId xmlns:a16="http://schemas.microsoft.com/office/drawing/2014/main" xmlns="" id="{84826CD7-1CFB-4A26-A706-193DB5E8EB1D}"/>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730625" y="938213"/>
            <a:ext cx="255588"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5679" name="Picture 113">
            <a:extLst>
              <a:ext uri="{FF2B5EF4-FFF2-40B4-BE49-F238E27FC236}">
                <a16:creationId xmlns:a16="http://schemas.microsoft.com/office/drawing/2014/main" xmlns="" id="{F0F9A1FB-5576-4A67-871F-C9C30D51DBA8}"/>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092E40CA-0E6D-4722-8731-886AD463AD5C}"/>
              </a:ext>
            </a:extLst>
          </p:cNvPr>
          <p:cNvSpPr txBox="1"/>
          <p:nvPr/>
        </p:nvSpPr>
        <p:spPr>
          <a:xfrm>
            <a:off x="452063" y="0"/>
            <a:ext cx="796247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ENERGETIC POTENTIAL</a:t>
            </a:r>
            <a:endParaRPr 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xmlns="" id="{303CC540-523D-4764-9FA5-C5968577B3CF}"/>
              </a:ext>
            </a:extLst>
          </p:cNvPr>
          <p:cNvSpPr txBox="1"/>
          <p:nvPr/>
        </p:nvSpPr>
        <p:spPr>
          <a:xfrm>
            <a:off x="598571" y="831683"/>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b="1" dirty="0">
                <a:solidFill>
                  <a:schemeClr val="tx2"/>
                </a:solidFill>
                <a:latin typeface="Times New Roman" pitchFamily="18" charset="0"/>
                <a:cs typeface="Times New Roman" pitchFamily="18" charset="0"/>
              </a:rPr>
              <a:t>GAS</a:t>
            </a:r>
            <a:endParaRPr lang="en-US" b="1" dirty="0">
              <a:solidFill>
                <a:schemeClr val="tx2"/>
              </a:solidFill>
              <a:latin typeface="Times New Roman" pitchFamily="18" charset="0"/>
              <a:cs typeface="Times New Roman" pitchFamily="18" charset="0"/>
            </a:endParaRPr>
          </a:p>
        </p:txBody>
      </p:sp>
      <p:sp>
        <p:nvSpPr>
          <p:cNvPr id="24" name="TextBox 23">
            <a:extLst>
              <a:ext uri="{FF2B5EF4-FFF2-40B4-BE49-F238E27FC236}">
                <a16:creationId xmlns:a16="http://schemas.microsoft.com/office/drawing/2014/main" xmlns="" id="{58345A94-E1B7-4E46-9D46-D429FC5291E7}"/>
              </a:ext>
            </a:extLst>
          </p:cNvPr>
          <p:cNvSpPr txBox="1"/>
          <p:nvPr/>
        </p:nvSpPr>
        <p:spPr>
          <a:xfrm>
            <a:off x="4230603" y="831682"/>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b="1" dirty="0">
                <a:solidFill>
                  <a:schemeClr val="tx2"/>
                </a:solidFill>
                <a:latin typeface="Times New Roman" pitchFamily="18" charset="0"/>
                <a:cs typeface="Times New Roman" pitchFamily="18" charset="0"/>
              </a:rPr>
              <a:t>ELECTRICITY</a:t>
            </a:r>
            <a:endParaRPr lang="en-US" b="1" dirty="0">
              <a:solidFill>
                <a:schemeClr val="tx2"/>
              </a:solidFill>
              <a:latin typeface="Times New Roman" pitchFamily="18" charset="0"/>
              <a:cs typeface="Times New Roman" pitchFamily="18" charset="0"/>
            </a:endParaRPr>
          </a:p>
        </p:txBody>
      </p:sp>
      <p:sp>
        <p:nvSpPr>
          <p:cNvPr id="25" name="TextBox 24">
            <a:extLst>
              <a:ext uri="{FF2B5EF4-FFF2-40B4-BE49-F238E27FC236}">
                <a16:creationId xmlns:a16="http://schemas.microsoft.com/office/drawing/2014/main" xmlns="" id="{053A6D5B-4F8C-4FB4-98CF-A7A959ACF268}"/>
              </a:ext>
            </a:extLst>
          </p:cNvPr>
          <p:cNvSpPr txBox="1"/>
          <p:nvPr/>
        </p:nvSpPr>
        <p:spPr>
          <a:xfrm>
            <a:off x="598569" y="241082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b="1" dirty="0">
                <a:solidFill>
                  <a:schemeClr val="tx2"/>
                </a:solidFill>
                <a:latin typeface="Times New Roman" pitchFamily="18" charset="0"/>
                <a:cs typeface="Times New Roman" pitchFamily="18" charset="0"/>
              </a:rPr>
              <a:t>FARMLAND</a:t>
            </a:r>
            <a:endParaRPr lang="en-US" b="1" dirty="0">
              <a:latin typeface="Times New Roman" pitchFamily="18" charset="0"/>
              <a:cs typeface="Times New Roman" pitchFamily="18" charset="0"/>
            </a:endParaRPr>
          </a:p>
        </p:txBody>
      </p:sp>
      <p:pic>
        <p:nvPicPr>
          <p:cNvPr id="18"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xmlns="" id="{C3DF008E-CB10-46A1-91DA-E333755BF074}"/>
              </a:ext>
            </a:extLst>
          </p:cNvPr>
          <p:cNvSpPr txBox="1"/>
          <p:nvPr/>
        </p:nvSpPr>
        <p:spPr>
          <a:xfrm>
            <a:off x="0" y="0"/>
            <a:ext cx="8458200" cy="523220"/>
          </a:xfrm>
          <a:prstGeom prst="rect">
            <a:avLst/>
          </a:prstGeom>
          <a:solidFill>
            <a:schemeClr val="bg1">
              <a:lumMod val="95000"/>
            </a:schemeClr>
          </a:solidFill>
        </p:spPr>
        <p:txBody>
          <a:bodyPr>
            <a:spAutoFit/>
          </a:bodyPr>
          <a:lstStyle/>
          <a:p>
            <a:pPr algn="ctr">
              <a:defRPr/>
            </a:pPr>
            <a:r>
              <a:rPr lang="en-US" sz="2800" b="1" dirty="0" smtClean="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REVIEW OF TAX RATES</a:t>
            </a:r>
            <a:endParaRPr lang="sr-Latn-RS" sz="2800" b="1" dirty="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21507" name="Group 1">
            <a:extLst>
              <a:ext uri="{FF2B5EF4-FFF2-40B4-BE49-F238E27FC236}">
                <a16:creationId xmlns:a16="http://schemas.microsoft.com/office/drawing/2014/main" xmlns="" id="{B50D3076-18D8-4289-9A02-6B6108BC4C8D}"/>
              </a:ext>
            </a:extLst>
          </p:cNvPr>
          <p:cNvGrpSpPr>
            <a:grpSpLocks/>
          </p:cNvGrpSpPr>
          <p:nvPr/>
        </p:nvGrpSpPr>
        <p:grpSpPr bwMode="auto">
          <a:xfrm>
            <a:off x="5097294" y="3241405"/>
            <a:ext cx="3841794" cy="1146175"/>
            <a:chOff x="2209419" y="3095540"/>
            <a:chExt cx="3979913" cy="1146751"/>
          </a:xfrm>
        </p:grpSpPr>
        <p:sp>
          <p:nvSpPr>
            <p:cNvPr id="17497" name="TextBox 1">
              <a:extLst>
                <a:ext uri="{FF2B5EF4-FFF2-40B4-BE49-F238E27FC236}">
                  <a16:creationId xmlns:a16="http://schemas.microsoft.com/office/drawing/2014/main" xmlns="" id="{F136FF6F-766A-4C08-A6A1-5041FE7D43CC}"/>
                </a:ext>
              </a:extLst>
            </p:cNvPr>
            <p:cNvSpPr txBox="1">
              <a:spLocks noChangeArrowheads="1"/>
            </p:cNvSpPr>
            <p:nvPr/>
          </p:nvSpPr>
          <p:spPr bwMode="auto">
            <a:xfrm>
              <a:off x="2209419" y="3114600"/>
              <a:ext cx="2337968" cy="939191"/>
            </a:xfrm>
            <a:prstGeom prst="rect">
              <a:avLst/>
            </a:prstGeom>
            <a:noFill/>
            <a:ln>
              <a:noFill/>
            </a:ln>
          </p:spPr>
          <p:txBody>
            <a:bodyPr wrap="none">
              <a:spAutoFit/>
            </a:bodyPr>
            <a:lstStyle>
              <a:lvl1pPr>
                <a:defRPr sz="2200">
                  <a:solidFill>
                    <a:schemeClr val="tx1"/>
                  </a:solidFill>
                  <a:latin typeface="Calibri" pitchFamily="34" charset="0"/>
                </a:defRPr>
              </a:lvl1pPr>
              <a:lvl2pPr marL="742950" indent="-285750">
                <a:defRPr sz="2000">
                  <a:solidFill>
                    <a:schemeClr val="tx1"/>
                  </a:solidFill>
                  <a:latin typeface="Calibri" pitchFamily="34" charset="0"/>
                </a:defRPr>
              </a:lvl2pPr>
              <a:lvl3pPr marL="1143000">
                <a:defRPr>
                  <a:solidFill>
                    <a:schemeClr val="tx1"/>
                  </a:solidFill>
                  <a:latin typeface="Calibri" pitchFamily="34" charset="0"/>
                </a:defRPr>
              </a:lvl3pPr>
              <a:lvl4pPr marL="1600200">
                <a:defRPr sz="1600">
                  <a:solidFill>
                    <a:schemeClr val="tx1"/>
                  </a:solidFill>
                  <a:latin typeface="Calibri" pitchFamily="34" charset="0"/>
                </a:defRPr>
              </a:lvl4pPr>
              <a:lvl5pPr marL="2057400">
                <a:defRPr sz="1400">
                  <a:solidFill>
                    <a:schemeClr val="tx1"/>
                  </a:solidFill>
                  <a:latin typeface="Calibri" pitchFamily="34" charset="0"/>
                </a:defRPr>
              </a:lvl5pPr>
              <a:lvl6pPr marL="2514600" indent="-228600" eaLnBrk="0" fontAlgn="base" hangingPunct="0">
                <a:spcAft>
                  <a:spcPct val="0"/>
                </a:spcAft>
                <a:buClr>
                  <a:srgbClr val="C89F5D"/>
                </a:buClr>
                <a:buFont typeface="Arial" charset="0"/>
                <a:defRPr sz="1400">
                  <a:solidFill>
                    <a:schemeClr val="tx1"/>
                  </a:solidFill>
                  <a:latin typeface="Calibri" pitchFamily="34" charset="0"/>
                </a:defRPr>
              </a:lvl6pPr>
              <a:lvl7pPr marL="2971800" indent="-228600" eaLnBrk="0" fontAlgn="base" hangingPunct="0">
                <a:spcAft>
                  <a:spcPct val="0"/>
                </a:spcAft>
                <a:buClr>
                  <a:srgbClr val="C89F5D"/>
                </a:buClr>
                <a:buFont typeface="Arial" charset="0"/>
                <a:defRPr sz="1400">
                  <a:solidFill>
                    <a:schemeClr val="tx1"/>
                  </a:solidFill>
                  <a:latin typeface="Calibri" pitchFamily="34" charset="0"/>
                </a:defRPr>
              </a:lvl7pPr>
              <a:lvl8pPr marL="3429000" indent="-228600" eaLnBrk="0" fontAlgn="base" hangingPunct="0">
                <a:spcAft>
                  <a:spcPct val="0"/>
                </a:spcAft>
                <a:buClr>
                  <a:srgbClr val="C89F5D"/>
                </a:buClr>
                <a:buFont typeface="Arial" charset="0"/>
                <a:defRPr sz="1400">
                  <a:solidFill>
                    <a:schemeClr val="tx1"/>
                  </a:solidFill>
                  <a:latin typeface="Calibri" pitchFamily="34" charset="0"/>
                </a:defRPr>
              </a:lvl8pPr>
              <a:lvl9pPr marL="3886200" indent="-228600" eaLnBrk="0" fontAlgn="base" hangingPunct="0">
                <a:spcAft>
                  <a:spcPct val="0"/>
                </a:spcAft>
                <a:buClr>
                  <a:srgbClr val="C89F5D"/>
                </a:buClr>
                <a:buFont typeface="Arial" charset="0"/>
                <a:defRPr sz="1400">
                  <a:solidFill>
                    <a:schemeClr val="tx1"/>
                  </a:solidFill>
                  <a:latin typeface="Calibri" pitchFamily="34" charset="0"/>
                </a:defRPr>
              </a:lvl9pPr>
            </a:lstStyle>
            <a:p>
              <a:pPr algn="r">
                <a:defRPr/>
              </a:pPr>
              <a:r>
                <a:rPr lang="en-US" altLang="sr-Latn-RS" sz="1100" b="1" dirty="0">
                  <a:solidFill>
                    <a:schemeClr val="accent1">
                      <a:lumMod val="75000"/>
                    </a:schemeClr>
                  </a:solidFill>
                  <a:latin typeface="Times New Roman" pitchFamily="18" charset="0"/>
                  <a:cs typeface="Times New Roman" pitchFamily="18" charset="0"/>
                </a:rPr>
                <a:t>Social contributions</a:t>
              </a:r>
              <a:r>
                <a:rPr lang="sr-Cyrl-RS" altLang="sr-Latn-RS" sz="1100" dirty="0" smtClean="0">
                  <a:solidFill>
                    <a:schemeClr val="accent1">
                      <a:lumMod val="75000"/>
                    </a:schemeClr>
                  </a:solidFill>
                  <a:latin typeface="Times New Roman" pitchFamily="18" charset="0"/>
                  <a:cs typeface="Times New Roman" pitchFamily="18" charset="0"/>
                </a:rPr>
                <a:t>:</a:t>
              </a:r>
              <a:endParaRPr lang="sr-Latn-RS" altLang="sr-Latn-RS" sz="1100" dirty="0" smtClean="0">
                <a:solidFill>
                  <a:schemeClr val="accent1">
                    <a:lumMod val="75000"/>
                  </a:schemeClr>
                </a:solidFill>
                <a:latin typeface="Times New Roman" pitchFamily="18" charset="0"/>
                <a:cs typeface="Times New Roman" pitchFamily="18" charset="0"/>
              </a:endParaRPr>
            </a:p>
            <a:p>
              <a:pPr algn="r">
                <a:defRPr/>
              </a:pPr>
              <a:endParaRPr lang="en-US" altLang="sr-Latn-RS" sz="1100" dirty="0">
                <a:solidFill>
                  <a:schemeClr val="accent1">
                    <a:lumMod val="75000"/>
                  </a:schemeClr>
                </a:solidFill>
                <a:latin typeface="Times New Roman" pitchFamily="18" charset="0"/>
                <a:cs typeface="Times New Roman" pitchFamily="18" charset="0"/>
              </a:endParaRPr>
            </a:p>
            <a:p>
              <a:pPr algn="r">
                <a:defRPr/>
              </a:pPr>
              <a:r>
                <a:rPr lang="en-US" altLang="sr-Latn-RS" sz="1100" dirty="0">
                  <a:solidFill>
                    <a:schemeClr val="accent1">
                      <a:lumMod val="75000"/>
                    </a:schemeClr>
                  </a:solidFill>
                  <a:latin typeface="Times New Roman" pitchFamily="18" charset="0"/>
                  <a:cs typeface="Times New Roman" pitchFamily="18" charset="0"/>
                </a:rPr>
                <a:t>Pension and disability insurance</a:t>
              </a:r>
              <a:r>
                <a:rPr lang="sr-Cyrl-RS" altLang="sr-Latn-RS" sz="1100" dirty="0">
                  <a:solidFill>
                    <a:schemeClr val="accent1">
                      <a:lumMod val="75000"/>
                    </a:schemeClr>
                  </a:solidFill>
                  <a:latin typeface="Times New Roman" pitchFamily="18" charset="0"/>
                  <a:cs typeface="Times New Roman" pitchFamily="18" charset="0"/>
                </a:rPr>
                <a:t> </a:t>
              </a:r>
              <a:endParaRPr lang="en-US" altLang="sr-Latn-RS" sz="1100" dirty="0">
                <a:solidFill>
                  <a:schemeClr val="accent1">
                    <a:lumMod val="75000"/>
                  </a:schemeClr>
                </a:solidFill>
                <a:latin typeface="Times New Roman" pitchFamily="18" charset="0"/>
                <a:cs typeface="Times New Roman" pitchFamily="18" charset="0"/>
              </a:endParaRPr>
            </a:p>
            <a:p>
              <a:pPr algn="r">
                <a:defRPr/>
              </a:pPr>
              <a:r>
                <a:rPr lang="en-US" altLang="sr-Latn-RS" sz="1100" dirty="0">
                  <a:solidFill>
                    <a:schemeClr val="accent1">
                      <a:lumMod val="75000"/>
                    </a:schemeClr>
                  </a:solidFill>
                  <a:latin typeface="Times New Roman" pitchFamily="18" charset="0"/>
                  <a:cs typeface="Times New Roman" pitchFamily="18" charset="0"/>
                </a:rPr>
                <a:t>Health Insurance</a:t>
              </a:r>
              <a:endParaRPr lang="sr-Cyrl-RS" altLang="sr-Latn-RS" sz="1100" dirty="0">
                <a:solidFill>
                  <a:schemeClr val="accent1">
                    <a:lumMod val="75000"/>
                  </a:schemeClr>
                </a:solidFill>
                <a:latin typeface="Times New Roman" pitchFamily="18" charset="0"/>
                <a:cs typeface="Times New Roman" pitchFamily="18" charset="0"/>
              </a:endParaRPr>
            </a:p>
            <a:p>
              <a:pPr algn="r">
                <a:defRPr/>
              </a:pPr>
              <a:r>
                <a:rPr lang="en-US" altLang="sr-Latn-RS" sz="1100" dirty="0">
                  <a:solidFill>
                    <a:schemeClr val="accent1">
                      <a:lumMod val="75000"/>
                    </a:schemeClr>
                  </a:solidFill>
                  <a:latin typeface="Times New Roman" pitchFamily="18" charset="0"/>
                  <a:cs typeface="Times New Roman" pitchFamily="18" charset="0"/>
                </a:rPr>
                <a:t>Unemployment </a:t>
              </a:r>
              <a:r>
                <a:rPr lang="en-US" altLang="sr-Latn-RS" sz="1100" dirty="0" smtClean="0">
                  <a:solidFill>
                    <a:schemeClr val="accent1">
                      <a:lumMod val="75000"/>
                    </a:schemeClr>
                  </a:solidFill>
                  <a:latin typeface="Times New Roman" pitchFamily="18" charset="0"/>
                  <a:cs typeface="Times New Roman" pitchFamily="18" charset="0"/>
                </a:rPr>
                <a:t>Insurance</a:t>
              </a:r>
              <a:endParaRPr lang="en-US" altLang="sr-Latn-RS" sz="1100" dirty="0">
                <a:solidFill>
                  <a:schemeClr val="accent1">
                    <a:lumMod val="75000"/>
                  </a:schemeClr>
                </a:solidFill>
                <a:latin typeface="Times New Roman" pitchFamily="18" charset="0"/>
                <a:cs typeface="Times New Roman" pitchFamily="18" charset="0"/>
              </a:endParaRPr>
            </a:p>
          </p:txBody>
        </p:sp>
        <p:sp>
          <p:nvSpPr>
            <p:cNvPr id="17498" name="TextBox 26">
              <a:extLst>
                <a:ext uri="{FF2B5EF4-FFF2-40B4-BE49-F238E27FC236}">
                  <a16:creationId xmlns:a16="http://schemas.microsoft.com/office/drawing/2014/main" xmlns="" id="{19A01463-6071-4725-842B-CE84A177408A}"/>
                </a:ext>
              </a:extLst>
            </p:cNvPr>
            <p:cNvSpPr txBox="1">
              <a:spLocks noChangeArrowheads="1"/>
            </p:cNvSpPr>
            <p:nvPr/>
          </p:nvSpPr>
          <p:spPr bwMode="auto">
            <a:xfrm>
              <a:off x="4613059" y="3136836"/>
              <a:ext cx="1576273" cy="923794"/>
            </a:xfrm>
            <a:prstGeom prst="rect">
              <a:avLst/>
            </a:prstGeom>
            <a:noFill/>
            <a:ln>
              <a:noFill/>
            </a:ln>
          </p:spPr>
          <p:txBody>
            <a:bodyPr wrap="none">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defRPr/>
              </a:pPr>
              <a:r>
                <a:rPr lang="sr-Latn-RS" altLang="sr-Latn-RS" sz="1000" dirty="0" smtClean="0">
                  <a:latin typeface="Hero Light" pitchFamily="50" charset="0"/>
                </a:rPr>
                <a:t>Employee      Employer</a:t>
              </a:r>
              <a:endParaRPr lang="sr-Latn-RS" altLang="sr-Latn-RS" sz="1000" dirty="0">
                <a:latin typeface="Hero Light" pitchFamily="50" charset="0"/>
              </a:endParaRPr>
            </a:p>
            <a:p>
              <a:pPr>
                <a:spcBef>
                  <a:spcPct val="0"/>
                </a:spcBef>
                <a:buClrTx/>
                <a:buFontTx/>
                <a:buNone/>
                <a:defRPr/>
              </a:pPr>
              <a:r>
                <a:rPr lang="sr-Latn-RS" altLang="sr-Latn-RS" sz="1100" dirty="0" smtClean="0">
                  <a:solidFill>
                    <a:schemeClr val="accent1">
                      <a:lumMod val="75000"/>
                    </a:schemeClr>
                  </a:solidFill>
                  <a:latin typeface="Hero" pitchFamily="50" charset="0"/>
                </a:rPr>
                <a:t>   </a:t>
              </a:r>
            </a:p>
            <a:p>
              <a:pPr>
                <a:spcBef>
                  <a:spcPct val="0"/>
                </a:spcBef>
                <a:buClrTx/>
                <a:buFontTx/>
                <a:buNone/>
                <a:defRPr/>
              </a:pPr>
              <a:r>
                <a:rPr lang="sr-Latn-RS" altLang="sr-Latn-RS" sz="1100" dirty="0" smtClean="0">
                  <a:solidFill>
                    <a:schemeClr val="accent1">
                      <a:lumMod val="75000"/>
                    </a:schemeClr>
                  </a:solidFill>
                  <a:latin typeface="Hero" pitchFamily="50" charset="0"/>
                </a:rPr>
                <a:t> </a:t>
              </a:r>
              <a:r>
                <a:rPr lang="sr-Latn-RS" altLang="sr-Latn-RS" sz="1100" dirty="0" smtClean="0">
                  <a:solidFill>
                    <a:schemeClr val="accent1">
                      <a:lumMod val="75000"/>
                    </a:schemeClr>
                  </a:solidFill>
                  <a:latin typeface="Hero" pitchFamily="50" charset="0"/>
                </a:rPr>
                <a:t>    </a:t>
              </a:r>
              <a:r>
                <a:rPr lang="sr-Latn-RS" altLang="sr-Latn-RS" sz="1100" dirty="0" smtClean="0">
                  <a:solidFill>
                    <a:schemeClr val="accent1">
                      <a:lumMod val="75000"/>
                    </a:schemeClr>
                  </a:solidFill>
                  <a:latin typeface="Hero" pitchFamily="50" charset="0"/>
                </a:rPr>
                <a:t>14%            11%</a:t>
              </a:r>
              <a:endParaRPr lang="sr-Latn-RS" altLang="sr-Latn-RS" sz="1100" dirty="0">
                <a:solidFill>
                  <a:schemeClr val="accent1">
                    <a:lumMod val="75000"/>
                  </a:schemeClr>
                </a:solidFill>
                <a:latin typeface="Hero" pitchFamily="50" charset="0"/>
              </a:endParaRPr>
            </a:p>
            <a:p>
              <a:pPr>
                <a:spcBef>
                  <a:spcPct val="0"/>
                </a:spcBef>
                <a:buClrTx/>
                <a:buFontTx/>
                <a:buNone/>
                <a:defRPr/>
              </a:pPr>
              <a:r>
                <a:rPr lang="sr-Latn-RS" altLang="sr-Latn-RS" sz="1100" dirty="0" smtClean="0">
                  <a:solidFill>
                    <a:schemeClr val="accent1">
                      <a:lumMod val="75000"/>
                    </a:schemeClr>
                  </a:solidFill>
                  <a:latin typeface="Hero" pitchFamily="50" charset="0"/>
                </a:rPr>
                <a:t>    </a:t>
              </a:r>
              <a:r>
                <a:rPr lang="sr-Latn-RS" altLang="sr-Latn-RS" sz="1100" dirty="0" smtClean="0">
                  <a:solidFill>
                    <a:schemeClr val="accent1">
                      <a:lumMod val="75000"/>
                    </a:schemeClr>
                  </a:solidFill>
                  <a:latin typeface="Hero" pitchFamily="50" charset="0"/>
                </a:rPr>
                <a:t>5,15% </a:t>
              </a:r>
              <a:r>
                <a:rPr lang="sr-Latn-RS" altLang="sr-Latn-RS" sz="1100" dirty="0" smtClean="0">
                  <a:solidFill>
                    <a:schemeClr val="accent1">
                      <a:lumMod val="75000"/>
                    </a:schemeClr>
                  </a:solidFill>
                  <a:latin typeface="Hero" pitchFamily="50" charset="0"/>
                </a:rPr>
                <a:t>         5,15</a:t>
              </a:r>
              <a:r>
                <a:rPr lang="sr-Latn-RS" altLang="sr-Latn-RS" sz="1100" dirty="0" smtClean="0">
                  <a:solidFill>
                    <a:schemeClr val="accent1">
                      <a:lumMod val="75000"/>
                    </a:schemeClr>
                  </a:solidFill>
                  <a:latin typeface="Hero" pitchFamily="50" charset="0"/>
                </a:rPr>
                <a:t>%</a:t>
              </a:r>
              <a:endParaRPr lang="sr-Latn-RS" altLang="sr-Latn-RS" sz="1100" dirty="0">
                <a:solidFill>
                  <a:schemeClr val="accent1">
                    <a:lumMod val="75000"/>
                  </a:schemeClr>
                </a:solidFill>
                <a:latin typeface="Hero" pitchFamily="50" charset="0"/>
              </a:endParaRPr>
            </a:p>
            <a:p>
              <a:pPr>
                <a:spcBef>
                  <a:spcPct val="0"/>
                </a:spcBef>
                <a:buClrTx/>
                <a:buFontTx/>
                <a:buNone/>
                <a:defRPr/>
              </a:pPr>
              <a:r>
                <a:rPr lang="sr-Latn-RS" altLang="sr-Latn-RS" sz="1100" dirty="0" smtClean="0">
                  <a:solidFill>
                    <a:schemeClr val="accent1">
                      <a:lumMod val="75000"/>
                    </a:schemeClr>
                  </a:solidFill>
                  <a:latin typeface="Hero" pitchFamily="50" charset="0"/>
                </a:rPr>
                <a:t>    </a:t>
              </a:r>
              <a:r>
                <a:rPr lang="sr-Latn-RS" altLang="sr-Latn-RS" sz="1100" smtClean="0">
                  <a:solidFill>
                    <a:schemeClr val="accent1">
                      <a:lumMod val="75000"/>
                    </a:schemeClr>
                  </a:solidFill>
                  <a:latin typeface="Hero" pitchFamily="50" charset="0"/>
                </a:rPr>
                <a:t>0,75%              /</a:t>
              </a:r>
              <a:endParaRPr lang="sr-Latn-RS" altLang="sr-Latn-RS" sz="1100" dirty="0">
                <a:solidFill>
                  <a:schemeClr val="accent1">
                    <a:lumMod val="75000"/>
                  </a:schemeClr>
                </a:solidFill>
                <a:latin typeface="Hero" pitchFamily="50" charset="0"/>
              </a:endParaRPr>
            </a:p>
          </p:txBody>
        </p:sp>
        <p:cxnSp>
          <p:nvCxnSpPr>
            <p:cNvPr id="70" name="Straight Connector 69">
              <a:extLst>
                <a:ext uri="{FF2B5EF4-FFF2-40B4-BE49-F238E27FC236}">
                  <a16:creationId xmlns:a16="http://schemas.microsoft.com/office/drawing/2014/main" xmlns="" id="{532A3FB4-C9DC-4560-9D01-F78568AE2B71}"/>
                </a:ext>
              </a:extLst>
            </p:cNvPr>
            <p:cNvCxnSpPr/>
            <p:nvPr/>
          </p:nvCxnSpPr>
          <p:spPr>
            <a:xfrm>
              <a:off x="4556509" y="3095540"/>
              <a:ext cx="0" cy="114675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1508" name="Group 6">
            <a:extLst>
              <a:ext uri="{FF2B5EF4-FFF2-40B4-BE49-F238E27FC236}">
                <a16:creationId xmlns:a16="http://schemas.microsoft.com/office/drawing/2014/main" xmlns="" id="{3997E208-6CE0-4B2E-AC13-9D3BDB54ED3E}"/>
              </a:ext>
            </a:extLst>
          </p:cNvPr>
          <p:cNvGrpSpPr>
            <a:grpSpLocks/>
          </p:cNvGrpSpPr>
          <p:nvPr/>
        </p:nvGrpSpPr>
        <p:grpSpPr bwMode="auto">
          <a:xfrm>
            <a:off x="685800" y="785103"/>
            <a:ext cx="2286000" cy="276225"/>
            <a:chOff x="685800" y="895887"/>
            <a:chExt cx="2286000" cy="277596"/>
          </a:xfrm>
        </p:grpSpPr>
        <p:cxnSp>
          <p:nvCxnSpPr>
            <p:cNvPr id="53" name="Straight Connector 52">
              <a:extLst>
                <a:ext uri="{FF2B5EF4-FFF2-40B4-BE49-F238E27FC236}">
                  <a16:creationId xmlns:a16="http://schemas.microsoft.com/office/drawing/2014/main" xmlns="" id="{860AC755-E742-4AB7-83BE-554AD09C9642}"/>
                </a:ext>
              </a:extLst>
            </p:cNvPr>
            <p:cNvCxnSpPr/>
            <p:nvPr/>
          </p:nvCxnSpPr>
          <p:spPr>
            <a:xfrm>
              <a:off x="685800" y="895887"/>
              <a:ext cx="0" cy="229735"/>
            </a:xfrm>
            <a:prstGeom prst="line">
              <a:avLst/>
            </a:prstGeom>
            <a:ln w="76200">
              <a:solidFill>
                <a:srgbClr val="F8A662"/>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xmlns="" id="{918B9579-E821-4E8E-A6A2-AE5AE32101B0}"/>
                </a:ext>
              </a:extLst>
            </p:cNvPr>
            <p:cNvSpPr txBox="1"/>
            <p:nvPr/>
          </p:nvSpPr>
          <p:spPr>
            <a:xfrm>
              <a:off x="685800" y="895887"/>
              <a:ext cx="2286000" cy="277596"/>
            </a:xfrm>
            <a:prstGeom prst="rect">
              <a:avLst/>
            </a:prstGeom>
            <a:noFill/>
          </p:spPr>
          <p:txBody>
            <a:bodyPr>
              <a:spAutoFit/>
            </a:bodyPr>
            <a:lstStyle/>
            <a:p>
              <a:pPr>
                <a:defRPr/>
              </a:pPr>
              <a:r>
                <a:rPr lang="en-US" sz="1200" dirty="0">
                  <a:ln w="3175">
                    <a:noFill/>
                  </a:ln>
                  <a:solidFill>
                    <a:schemeClr val="accent6"/>
                  </a:solidFill>
                  <a:latin typeface="Times New Roman" pitchFamily="18" charset="0"/>
                  <a:cs typeface="Times New Roman" pitchFamily="18" charset="0"/>
                </a:rPr>
                <a:t>PROFIT TAX</a:t>
              </a:r>
              <a:endParaRPr lang="sr-Latn-RS" sz="1200" dirty="0">
                <a:ln w="3175">
                  <a:noFill/>
                </a:ln>
                <a:solidFill>
                  <a:schemeClr val="accent6"/>
                </a:solidFill>
                <a:latin typeface="Times New Roman" pitchFamily="18" charset="0"/>
                <a:cs typeface="Times New Roman" pitchFamily="18" charset="0"/>
              </a:endParaRPr>
            </a:p>
          </p:txBody>
        </p:sp>
      </p:grpSp>
      <p:grpSp>
        <p:nvGrpSpPr>
          <p:cNvPr id="21509" name="Group 21">
            <a:extLst>
              <a:ext uri="{FF2B5EF4-FFF2-40B4-BE49-F238E27FC236}">
                <a16:creationId xmlns:a16="http://schemas.microsoft.com/office/drawing/2014/main" xmlns="" id="{03D1EA13-CD8A-4A3B-8835-B6D6C919D84D}"/>
              </a:ext>
            </a:extLst>
          </p:cNvPr>
          <p:cNvGrpSpPr>
            <a:grpSpLocks/>
          </p:cNvGrpSpPr>
          <p:nvPr/>
        </p:nvGrpSpPr>
        <p:grpSpPr bwMode="auto">
          <a:xfrm>
            <a:off x="3352800" y="742950"/>
            <a:ext cx="2286000" cy="379413"/>
            <a:chOff x="1524000" y="744748"/>
            <a:chExt cx="2286000" cy="380232"/>
          </a:xfrm>
        </p:grpSpPr>
        <p:cxnSp>
          <p:nvCxnSpPr>
            <p:cNvPr id="56" name="Straight Connector 55">
              <a:extLst>
                <a:ext uri="{FF2B5EF4-FFF2-40B4-BE49-F238E27FC236}">
                  <a16:creationId xmlns:a16="http://schemas.microsoft.com/office/drawing/2014/main" xmlns="" id="{6C428841-1F23-4FA4-8E99-FBEB61149186}"/>
                </a:ext>
              </a:extLst>
            </p:cNvPr>
            <p:cNvCxnSpPr/>
            <p:nvPr/>
          </p:nvCxnSpPr>
          <p:spPr>
            <a:xfrm>
              <a:off x="1524000" y="895887"/>
              <a:ext cx="0" cy="229093"/>
            </a:xfrm>
            <a:prstGeom prst="line">
              <a:avLst/>
            </a:prstGeom>
            <a:ln w="76200">
              <a:solidFill>
                <a:srgbClr val="F8A662"/>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xmlns="" id="{61A708C4-4220-4400-9A44-5F4181458986}"/>
                </a:ext>
              </a:extLst>
            </p:cNvPr>
            <p:cNvSpPr txBox="1"/>
            <p:nvPr/>
          </p:nvSpPr>
          <p:spPr>
            <a:xfrm>
              <a:off x="1524000" y="744748"/>
              <a:ext cx="2286000" cy="276821"/>
            </a:xfrm>
            <a:prstGeom prst="rect">
              <a:avLst/>
            </a:prstGeom>
            <a:noFill/>
          </p:spPr>
          <p:txBody>
            <a:bodyPr>
              <a:spAutoFit/>
            </a:bodyPr>
            <a:lstStyle/>
            <a:p>
              <a:pPr>
                <a:defRPr/>
              </a:pPr>
              <a:r>
                <a:rPr lang="en-US" sz="1200" dirty="0">
                  <a:ln w="3175">
                    <a:noFill/>
                  </a:ln>
                  <a:solidFill>
                    <a:schemeClr val="accent6"/>
                  </a:solidFill>
                  <a:latin typeface="Times New Roman" pitchFamily="18" charset="0"/>
                  <a:cs typeface="Times New Roman" pitchFamily="18" charset="0"/>
                </a:rPr>
                <a:t>INCOME</a:t>
              </a:r>
              <a:r>
                <a:rPr lang="en-US" sz="1200" dirty="0">
                  <a:ln w="3175">
                    <a:noFill/>
                  </a:ln>
                  <a:solidFill>
                    <a:schemeClr val="accent6"/>
                  </a:solidFill>
                  <a:latin typeface="Hero" pitchFamily="50" charset="0"/>
                </a:rPr>
                <a:t> TAX</a:t>
              </a:r>
              <a:endParaRPr lang="sr-Latn-RS" sz="1200" dirty="0">
                <a:ln w="3175">
                  <a:noFill/>
                </a:ln>
                <a:solidFill>
                  <a:schemeClr val="accent6"/>
                </a:solidFill>
                <a:latin typeface="Hero" pitchFamily="50" charset="0"/>
              </a:endParaRPr>
            </a:p>
          </p:txBody>
        </p:sp>
      </p:grpSp>
      <p:grpSp>
        <p:nvGrpSpPr>
          <p:cNvPr id="21510" name="Group 24">
            <a:extLst>
              <a:ext uri="{FF2B5EF4-FFF2-40B4-BE49-F238E27FC236}">
                <a16:creationId xmlns:a16="http://schemas.microsoft.com/office/drawing/2014/main" xmlns="" id="{876F7811-2F71-4E03-86C3-271CDA792ECD}"/>
              </a:ext>
            </a:extLst>
          </p:cNvPr>
          <p:cNvGrpSpPr>
            <a:grpSpLocks/>
          </p:cNvGrpSpPr>
          <p:nvPr/>
        </p:nvGrpSpPr>
        <p:grpSpPr bwMode="auto">
          <a:xfrm>
            <a:off x="6324600" y="893763"/>
            <a:ext cx="2286000" cy="277812"/>
            <a:chOff x="1143000" y="895890"/>
            <a:chExt cx="2286000" cy="279182"/>
          </a:xfrm>
        </p:grpSpPr>
        <p:cxnSp>
          <p:nvCxnSpPr>
            <p:cNvPr id="61" name="Straight Connector 60">
              <a:extLst>
                <a:ext uri="{FF2B5EF4-FFF2-40B4-BE49-F238E27FC236}">
                  <a16:creationId xmlns:a16="http://schemas.microsoft.com/office/drawing/2014/main" xmlns="" id="{900EC8C6-A7A9-45AD-AC4D-3E9EDF629BC4}"/>
                </a:ext>
              </a:extLst>
            </p:cNvPr>
            <p:cNvCxnSpPr/>
            <p:nvPr/>
          </p:nvCxnSpPr>
          <p:spPr>
            <a:xfrm>
              <a:off x="1143000" y="895890"/>
              <a:ext cx="0" cy="229727"/>
            </a:xfrm>
            <a:prstGeom prst="line">
              <a:avLst/>
            </a:prstGeom>
            <a:ln w="76200">
              <a:solidFill>
                <a:srgbClr val="F8A662"/>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xmlns="" id="{89194821-DBE5-4218-ADC0-B269FC5E0A0C}"/>
                </a:ext>
              </a:extLst>
            </p:cNvPr>
            <p:cNvSpPr txBox="1"/>
            <p:nvPr/>
          </p:nvSpPr>
          <p:spPr>
            <a:xfrm>
              <a:off x="1143000" y="897485"/>
              <a:ext cx="2286000" cy="277587"/>
            </a:xfrm>
            <a:prstGeom prst="rect">
              <a:avLst/>
            </a:prstGeom>
            <a:noFill/>
          </p:spPr>
          <p:txBody>
            <a:bodyPr>
              <a:spAutoFit/>
            </a:bodyPr>
            <a:lstStyle/>
            <a:p>
              <a:pPr>
                <a:defRPr/>
              </a:pPr>
              <a:r>
                <a:rPr lang="en-US" sz="1200" dirty="0">
                  <a:ln w="3175">
                    <a:noFill/>
                  </a:ln>
                  <a:solidFill>
                    <a:schemeClr val="accent6"/>
                  </a:solidFill>
                  <a:latin typeface="Times New Roman" pitchFamily="18" charset="0"/>
                  <a:cs typeface="Times New Roman" pitchFamily="18" charset="0"/>
                </a:rPr>
                <a:t>VAT – standard rate</a:t>
              </a:r>
              <a:endParaRPr lang="sr-Cyrl-RS" sz="1200" dirty="0">
                <a:ln w="3175">
                  <a:noFill/>
                </a:ln>
                <a:solidFill>
                  <a:schemeClr val="accent6"/>
                </a:solidFill>
                <a:latin typeface="Times New Roman" pitchFamily="18" charset="0"/>
                <a:cs typeface="Times New Roman" pitchFamily="18" charset="0"/>
              </a:endParaRPr>
            </a:p>
          </p:txBody>
        </p:sp>
      </p:grpSp>
      <p:graphicFrame>
        <p:nvGraphicFramePr>
          <p:cNvPr id="67" name="Table 66">
            <a:extLst>
              <a:ext uri="{FF2B5EF4-FFF2-40B4-BE49-F238E27FC236}">
                <a16:creationId xmlns:a16="http://schemas.microsoft.com/office/drawing/2014/main" xmlns="" id="{70B67884-FE6B-4EE4-8811-11D1433E2566}"/>
              </a:ext>
            </a:extLst>
          </p:cNvPr>
          <p:cNvGraphicFramePr>
            <a:graphicFrameLocks noGrp="1"/>
          </p:cNvGraphicFramePr>
          <p:nvPr>
            <p:extLst>
              <p:ext uri="{D42A27DB-BD31-4B8C-83A1-F6EECF244321}">
                <p14:modId xmlns:p14="http://schemas.microsoft.com/office/powerpoint/2010/main" xmlns="" val="10602162"/>
              </p:ext>
            </p:extLst>
          </p:nvPr>
        </p:nvGraphicFramePr>
        <p:xfrm>
          <a:off x="261938" y="2933700"/>
          <a:ext cx="4310062" cy="2126354"/>
        </p:xfrm>
        <a:graphic>
          <a:graphicData uri="http://schemas.openxmlformats.org/drawingml/2006/table">
            <a:tbl>
              <a:tblPr/>
              <a:tblGrid>
                <a:gridCol w="1061581">
                  <a:extLst>
                    <a:ext uri="{9D8B030D-6E8A-4147-A177-3AD203B41FA5}">
                      <a16:colId xmlns:a16="http://schemas.microsoft.com/office/drawing/2014/main" xmlns="" val="20000"/>
                    </a:ext>
                  </a:extLst>
                </a:gridCol>
                <a:gridCol w="1061581">
                  <a:extLst>
                    <a:ext uri="{9D8B030D-6E8A-4147-A177-3AD203B41FA5}">
                      <a16:colId xmlns:a16="http://schemas.microsoft.com/office/drawing/2014/main" xmlns="" val="20001"/>
                    </a:ext>
                  </a:extLst>
                </a:gridCol>
                <a:gridCol w="1061581">
                  <a:extLst>
                    <a:ext uri="{9D8B030D-6E8A-4147-A177-3AD203B41FA5}">
                      <a16:colId xmlns:a16="http://schemas.microsoft.com/office/drawing/2014/main" xmlns="" val="20002"/>
                    </a:ext>
                  </a:extLst>
                </a:gridCol>
                <a:gridCol w="1125319">
                  <a:extLst>
                    <a:ext uri="{9D8B030D-6E8A-4147-A177-3AD203B41FA5}">
                      <a16:colId xmlns:a16="http://schemas.microsoft.com/office/drawing/2014/main" xmlns="" val="20003"/>
                    </a:ext>
                  </a:extLst>
                </a:gridCol>
              </a:tblGrid>
              <a:tr h="544490">
                <a:tc gridSpan="4">
                  <a:txBody>
                    <a:bodyPr/>
                    <a:lstStyle>
                      <a:lvl1pPr eaLnBrk="0" hangingPunct="0">
                        <a:spcBef>
                          <a:spcPct val="20000"/>
                        </a:spcBef>
                        <a:buClr>
                          <a:srgbClr val="F68426"/>
                        </a:buClr>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rtl="0" eaLnBrk="1" fontAlgn="base" latinLnBrk="0" hangingPunct="1">
                        <a:lnSpc>
                          <a:spcPct val="100000"/>
                        </a:lnSpc>
                        <a:spcBef>
                          <a:spcPct val="0"/>
                        </a:spcBef>
                        <a:spcAft>
                          <a:spcPct val="0"/>
                        </a:spcAft>
                        <a:buFontTx/>
                        <a:buNone/>
                      </a:pPr>
                      <a:r>
                        <a:rPr kumimoji="0" lang="en-US" altLang="sr-Latn-RS" sz="1000" b="1" i="0" u="none" strike="noStrike" cap="none" normalizeH="0" baseline="0" dirty="0">
                          <a:ln>
                            <a:noFill/>
                          </a:ln>
                          <a:solidFill>
                            <a:schemeClr val="accent1">
                              <a:lumMod val="75000"/>
                            </a:schemeClr>
                          </a:solidFill>
                          <a:effectLst/>
                          <a:latin typeface="Times New Roman" pitchFamily="18" charset="0"/>
                          <a:cs typeface="Times New Roman" pitchFamily="18" charset="0"/>
                        </a:rPr>
                        <a:t>5 working days a week – 40 hours per week : (37.5 hours net)</a:t>
                      </a:r>
                      <a:r>
                        <a:rPr lang="en-US" altLang="sr-Latn-RS" sz="1000" b="1" i="0" u="none" strike="noStrike" cap="none" normalizeH="0" baseline="0" dirty="0">
                          <a:ln>
                            <a:noFill/>
                          </a:ln>
                          <a:solidFill>
                            <a:schemeClr val="accent1">
                              <a:lumMod val="75000"/>
                            </a:schemeClr>
                          </a:solidFill>
                          <a:effectLst/>
                          <a:latin typeface="Times New Roman" pitchFamily="18" charset="0"/>
                          <a:cs typeface="Times New Roman" pitchFamily="18" charset="0"/>
                        </a:rPr>
                        <a:t> </a:t>
                      </a:r>
                      <a:endParaRPr kumimoji="0" lang="en-US" altLang="sr-Latn-RS" sz="1000" b="1"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cap="none" normalizeH="0" baseline="0" dirty="0">
                          <a:ln>
                            <a:noFill/>
                          </a:ln>
                          <a:solidFill>
                            <a:schemeClr val="accent1">
                              <a:lumMod val="75000"/>
                            </a:schemeClr>
                          </a:solidFill>
                          <a:effectLst/>
                          <a:latin typeface="Times New Roman" pitchFamily="18" charset="0"/>
                          <a:cs typeface="Times New Roman" pitchFamily="18" charset="0"/>
                        </a:rPr>
                        <a:t>30 minutes </a:t>
                      </a:r>
                      <a:r>
                        <a:rPr kumimoji="0" lang="en-US" altLang="sr-Latn-RS" sz="1000" b="1" i="0" u="none" strike="noStrike" cap="none" normalizeH="0" baseline="0" dirty="0" smtClean="0">
                          <a:ln>
                            <a:noFill/>
                          </a:ln>
                          <a:solidFill>
                            <a:schemeClr val="accent1">
                              <a:lumMod val="75000"/>
                            </a:schemeClr>
                          </a:solidFill>
                          <a:effectLst/>
                          <a:latin typeface="Times New Roman" pitchFamily="18" charset="0"/>
                          <a:cs typeface="Times New Roman" pitchFamily="18" charset="0"/>
                        </a:rPr>
                        <a:t>break</a:t>
                      </a:r>
                      <a:r>
                        <a:rPr kumimoji="0" lang="sr-Latn-RS" altLang="sr-Latn-RS" sz="1000" b="1" i="0" u="none" strike="noStrike" cap="none" normalizeH="0" baseline="0" dirty="0" smtClean="0">
                          <a:ln>
                            <a:noFill/>
                          </a:ln>
                          <a:solidFill>
                            <a:schemeClr val="accent1">
                              <a:lumMod val="75000"/>
                            </a:schemeClr>
                          </a:solidFill>
                          <a:effectLst/>
                          <a:latin typeface="Times New Roman" pitchFamily="18" charset="0"/>
                          <a:cs typeface="Times New Roman" pitchFamily="18" charset="0"/>
                        </a:rPr>
                        <a:t> per day</a:t>
                      </a: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100" b="1"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txBody>
                  <a:tcPr marL="91428" marR="91428" marT="44172" marB="44172" anchor="ctr" horzOverflow="overflow">
                    <a:lnL>
                      <a:noFill/>
                    </a:lnL>
                    <a:lnR>
                      <a:noFill/>
                    </a:lnR>
                    <a:lnT w="12700" cap="flat" cmpd="sng" algn="ctr">
                      <a:solidFill>
                        <a:srgbClr val="FFCC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FBCC05"/>
                    </a:solidFill>
                  </a:tcPr>
                </a:tc>
                <a:tc hMerge="1">
                  <a:txBody>
                    <a:bodyPr/>
                    <a:lstStyle/>
                    <a:p>
                      <a:endParaRPr lang="sr-Latn-RS"/>
                    </a:p>
                  </a:txBody>
                  <a:tcPr/>
                </a:tc>
                <a:tc hMerge="1">
                  <a:txBody>
                    <a:bodyPr/>
                    <a:lstStyle/>
                    <a:p>
                      <a:endParaRPr lang="sr-Latn-RS"/>
                    </a:p>
                  </a:txBody>
                  <a:tcPr/>
                </a:tc>
                <a:tc hMerge="1">
                  <a:txBody>
                    <a:bodyPr/>
                    <a:lstStyle/>
                    <a:p>
                      <a:endParaRPr lang="sr-Latn-RS"/>
                    </a:p>
                  </a:txBody>
                  <a:tcPr/>
                </a:tc>
                <a:extLst>
                  <a:ext uri="{0D108BD9-81ED-4DB2-BD59-A6C34878D82A}">
                    <a16:rowId xmlns:a16="http://schemas.microsoft.com/office/drawing/2014/main" xmlns="" val="10000"/>
                  </a:ext>
                </a:extLst>
              </a:tr>
              <a:tr h="1400198">
                <a:tc>
                  <a:txBody>
                    <a:bodyPr/>
                    <a:lstStyle>
                      <a:lvl1pPr eaLnBrk="0" hangingPunct="0">
                        <a:spcBef>
                          <a:spcPct val="20000"/>
                        </a:spcBef>
                        <a:buClr>
                          <a:srgbClr val="F68426"/>
                        </a:buClr>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Vacation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Minimum 20 days </a:t>
                      </a:r>
                      <a:r>
                        <a:rPr kumimoji="0" lang="sr-Latn-RS" altLang="sr-Latn-RS" sz="1000" b="0" i="0" u="none" strike="noStrike" kern="1200"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per</a:t>
                      </a:r>
                      <a:r>
                        <a:rPr kumimoji="0" lang="en-US" altLang="sr-Latn-RS" sz="1000" b="0" i="0" u="none" strike="noStrike" kern="1200"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a:t>
                      </a: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year</a:t>
                      </a: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800" b="0" i="0" u="none" strike="noStrike" cap="none" normalizeH="0" baseline="0" dirty="0">
                        <a:ln>
                          <a:noFill/>
                        </a:ln>
                        <a:solidFill>
                          <a:schemeClr val="accent1">
                            <a:lumMod val="75000"/>
                          </a:schemeClr>
                        </a:solidFill>
                        <a:effectLst/>
                        <a:latin typeface="Hero" pitchFamily="50"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Holidays</a:t>
                      </a:r>
                    </a:p>
                    <a:p>
                      <a:pPr marL="0" marR="0" lvl="0" indent="0" algn="ctr" rtl="0" eaLnBrk="1" fontAlgn="base" latinLnBrk="0" hangingPunct="1">
                        <a:lnSpc>
                          <a:spcPct val="100000"/>
                        </a:lnSpc>
                        <a:spcBef>
                          <a:spcPct val="0"/>
                        </a:spcBef>
                        <a:spcAft>
                          <a:spcPct val="0"/>
                        </a:spcAft>
                        <a:buFontTx/>
                        <a:buNone/>
                      </a:pP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Non-working days during the year</a:t>
                      </a:r>
                      <a:r>
                        <a:rPr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a:t>
                      </a: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11-20</a:t>
                      </a:r>
                    </a:p>
                  </a:txBody>
                  <a:tcPr marL="91428" marR="91428" marT="44172" marB="44172" horzOverflow="overflow">
                    <a:lnL>
                      <a:noFill/>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rgbClr val="D9D9D9">
                        <a:alpha val="67842"/>
                      </a:srgbClr>
                    </a:solidFill>
                  </a:tcPr>
                </a:tc>
                <a:tc>
                  <a:txBody>
                    <a:bodyPr/>
                    <a:lstStyle>
                      <a:lvl1pPr eaLnBrk="0" hangingPunct="0">
                        <a:spcBef>
                          <a:spcPct val="20000"/>
                        </a:spcBef>
                        <a:buClr>
                          <a:srgbClr val="F68426"/>
                        </a:buClr>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Overtime and night shift</a:t>
                      </a:r>
                    </a:p>
                    <a:p>
                      <a:pPr marL="0" marR="0" lvl="0" indent="0" algn="ctr" rtl="0" eaLnBrk="1" fontAlgn="base" latinLnBrk="0" hangingPunct="1">
                        <a:lnSpc>
                          <a:spcPct val="100000"/>
                        </a:lnSpc>
                        <a:spcBef>
                          <a:spcPct val="0"/>
                        </a:spcBef>
                        <a:spcAft>
                          <a:spcPct val="0"/>
                        </a:spcAft>
                        <a:buFontTx/>
                        <a:buNone/>
                      </a:pPr>
                      <a:r>
                        <a:rPr kumimoji="0" lang="en-US" altLang="sr-Latn-RS" sz="1000" b="0" i="0" u="none" strike="noStrike"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26% bonus on </a:t>
                      </a:r>
                      <a:r>
                        <a:rPr lang="en-US" altLang="sr-Latn-RS" sz="1000" b="0" i="0" u="none" strike="noStrike"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a </a:t>
                      </a:r>
                      <a:r>
                        <a:rPr lang="en-US" altLang="sr-Latn-RS" sz="1000" b="0" i="0" u="none" strike="noStrike"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bas</a:t>
                      </a:r>
                      <a:r>
                        <a:rPr lang="sr-Latn-RS" altLang="sr-Latn-RS" sz="1000" b="0" i="0" u="none" strike="noStrike"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ic</a:t>
                      </a:r>
                      <a:r>
                        <a:rPr kumimoji="0" lang="en-US" altLang="sr-Latn-RS" sz="1000" b="0" i="0" u="none" strike="noStrike"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 </a:t>
                      </a:r>
                      <a:r>
                        <a:rPr kumimoji="0" lang="en-US" altLang="sr-Latn-RS" sz="1000" b="0" i="0" u="none" strike="noStrike"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salary</a:t>
                      </a: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800" b="0" i="0" u="none" strike="noStrike" cap="none" normalizeH="0" baseline="0" dirty="0">
                        <a:ln>
                          <a:noFill/>
                        </a:ln>
                        <a:solidFill>
                          <a:schemeClr val="accent1">
                            <a:lumMod val="75000"/>
                          </a:schemeClr>
                        </a:solidFill>
                        <a:effectLst/>
                        <a:latin typeface="Hero" pitchFamily="50"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sr-Latn-RS" altLang="sr-Latn-RS" sz="1000" b="1" i="0" u="none" strike="noStrike" kern="1200"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National</a:t>
                      </a:r>
                      <a:r>
                        <a:rPr kumimoji="0" lang="en-US" altLang="sr-Latn-RS" sz="1000" b="1" i="0" u="none" strike="noStrike" kern="1200"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a:t>
                      </a: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holidays</a:t>
                      </a:r>
                    </a:p>
                    <a:p>
                      <a:pPr marL="0" marR="0" lvl="0" indent="0" algn="ctr" rtl="0" eaLnBrk="1" fontAlgn="base" latinLnBrk="0" hangingPunct="1">
                        <a:lnSpc>
                          <a:spcPct val="100000"/>
                        </a:lnSpc>
                        <a:spcBef>
                          <a:spcPct val="0"/>
                        </a:spcBef>
                        <a:spcAft>
                          <a:spcPct val="0"/>
                        </a:spcAft>
                        <a:buFontTx/>
                        <a:buNone/>
                      </a:pP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110% bonus on </a:t>
                      </a:r>
                      <a:r>
                        <a:rPr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a basic </a:t>
                      </a: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salary</a:t>
                      </a:r>
                      <a:r>
                        <a:rPr lang="sr-Cyrl-RS" altLang="sr-Latn-RS" sz="800" b="0" i="0" u="none" strike="noStrike" cap="none" normalizeH="0" baseline="0" dirty="0">
                          <a:ln>
                            <a:noFill/>
                          </a:ln>
                          <a:solidFill>
                            <a:schemeClr val="accent1">
                              <a:lumMod val="75000"/>
                            </a:schemeClr>
                          </a:solidFill>
                          <a:effectLst/>
                          <a:latin typeface="Century Gothic"/>
                        </a:rPr>
                        <a:t> </a:t>
                      </a:r>
                      <a:endParaRPr kumimoji="0" lang="en-US" altLang="sr-Latn-RS" sz="800" b="0" i="0" u="none" strike="noStrike" cap="none" normalizeH="0" baseline="0" dirty="0">
                        <a:ln>
                          <a:noFill/>
                        </a:ln>
                        <a:solidFill>
                          <a:schemeClr val="accent1">
                            <a:lumMod val="75000"/>
                          </a:schemeClr>
                        </a:solidFill>
                        <a:effectLst/>
                        <a:latin typeface="Century Gothic"/>
                      </a:endParaRPr>
                    </a:p>
                  </a:txBody>
                  <a:tcPr marL="91428" marR="91428" marT="44172" marB="441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rgbClr val="D9D9D9">
                        <a:alpha val="67842"/>
                      </a:srgbClr>
                    </a:solidFill>
                  </a:tcPr>
                </a:tc>
                <a:tc>
                  <a:txBody>
                    <a:bodyPr/>
                    <a:lstStyle>
                      <a:lvl1pPr eaLnBrk="0" hangingPunct="0">
                        <a:spcBef>
                          <a:spcPct val="20000"/>
                        </a:spcBef>
                        <a:buClr>
                          <a:srgbClr val="F68426"/>
                        </a:buClr>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A fixed-term contract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Maximum of 2 years</a:t>
                      </a: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Trial period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Maximum of 6 months</a:t>
                      </a: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800" b="0" i="0" u="none" strike="noStrike" cap="none" normalizeH="0" baseline="0" dirty="0">
                        <a:ln>
                          <a:noFill/>
                        </a:ln>
                        <a:solidFill>
                          <a:schemeClr val="accent1">
                            <a:lumMod val="75000"/>
                          </a:schemeClr>
                        </a:solidFill>
                        <a:effectLst/>
                        <a:latin typeface="Hero" pitchFamily="50" charset="0"/>
                      </a:endParaRPr>
                    </a:p>
                  </a:txBody>
                  <a:tcPr marL="91428" marR="91428" marT="44172" marB="441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rgbClr val="D9D9D9">
                        <a:alpha val="67842"/>
                      </a:srgbClr>
                    </a:solidFill>
                  </a:tcPr>
                </a:tc>
                <a:tc>
                  <a:txBody>
                    <a:bodyPr/>
                    <a:lstStyle>
                      <a:lvl1pPr eaLnBrk="0" hangingPunct="0">
                        <a:spcBef>
                          <a:spcPct val="20000"/>
                        </a:spcBef>
                        <a:buClr>
                          <a:srgbClr val="F68426"/>
                        </a:buClr>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Minimum monthly </a:t>
                      </a:r>
                      <a:r>
                        <a:rPr kumimoji="0" lang="sr-Latn-RS" altLang="sr-Latn-RS" sz="1000" b="1" i="0" u="none" strike="noStrike" kern="1200"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Salary</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NET</a:t>
                      </a:r>
                    </a:p>
                    <a:p>
                      <a:pPr marL="0" marR="0" lvl="0" indent="0" algn="ctr" rtl="0" eaLnBrk="1" fontAlgn="base" latinLnBrk="0" hangingPunct="1">
                        <a:lnSpc>
                          <a:spcPct val="100000"/>
                        </a:lnSpc>
                        <a:spcBef>
                          <a:spcPct val="0"/>
                        </a:spcBef>
                        <a:spcAft>
                          <a:spcPct val="0"/>
                        </a:spcAft>
                        <a:buFontTx/>
                        <a:buNone/>
                      </a:pPr>
                      <a:r>
                        <a:rPr lang="sr-Latn-RS" altLang="sr-Latn-RS" sz="1000" b="0" i="0" u="none" strike="noStrike" kern="1200"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170</a:t>
                      </a:r>
                      <a:r>
                        <a:rPr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a:t>
                      </a: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a:t>
                      </a:r>
                      <a:r>
                        <a:rPr kumimoji="0" lang="en-US" altLang="sr-Latn-RS" sz="1000" b="0" i="0" u="none" strike="noStrike" cap="none" normalizeH="0" baseline="0" dirty="0" smtClean="0">
                          <a:ln>
                            <a:noFill/>
                          </a:ln>
                          <a:solidFill>
                            <a:schemeClr val="accent1">
                              <a:lumMod val="75000"/>
                            </a:schemeClr>
                          </a:solidFill>
                          <a:effectLst/>
                          <a:latin typeface="Times New Roman" pitchFamily="18" charset="0"/>
                          <a:cs typeface="Times New Roman" pitchFamily="18" charset="0"/>
                        </a:rPr>
                        <a:t>€</a:t>
                      </a:r>
                      <a:endParaRPr kumimoji="0" lang="sr-Latn-RS" altLang="sr-Latn-RS" sz="1000" b="0" i="0" u="none" strike="noStrike" cap="none" normalizeH="0" baseline="0" dirty="0" smtClean="0">
                        <a:ln>
                          <a:noFill/>
                        </a:ln>
                        <a:solidFill>
                          <a:schemeClr val="accent1">
                            <a:lumMod val="75000"/>
                          </a:schemeClr>
                        </a:solidFill>
                        <a:effectLst/>
                        <a:latin typeface="Times New Roman" pitchFamily="18" charset="0"/>
                        <a:cs typeface="Times New Roman" pitchFamily="18" charset="0"/>
                      </a:endParaRPr>
                    </a:p>
                    <a:p>
                      <a:pPr marL="0" marR="0" lvl="0" indent="0" algn="ctr" rtl="0" eaLnBrk="1" fontAlgn="base" latinLnBrk="0" hangingPunct="1">
                        <a:lnSpc>
                          <a:spcPct val="100000"/>
                        </a:lnSpc>
                        <a:spcBef>
                          <a:spcPct val="0"/>
                        </a:spcBef>
                        <a:spcAft>
                          <a:spcPct val="0"/>
                        </a:spcAft>
                        <a:buFontTx/>
                        <a:buNone/>
                      </a:pPr>
                      <a:endParaRPr kumimoji="0" lang="sr-Latn-RS" altLang="sr-Latn-RS" sz="1000" b="0" i="0" u="none" strike="noStrike" cap="none" normalizeH="0" baseline="0" dirty="0" smtClean="0">
                        <a:ln>
                          <a:noFill/>
                        </a:ln>
                        <a:solidFill>
                          <a:schemeClr val="accent1">
                            <a:lumMod val="75000"/>
                          </a:schemeClr>
                        </a:solidFill>
                        <a:effectLst/>
                        <a:latin typeface="Times New Roman" pitchFamily="18" charset="0"/>
                        <a:cs typeface="Times New Roman" pitchFamily="18" charset="0"/>
                      </a:endParaRPr>
                    </a:p>
                    <a:p>
                      <a:pPr marL="0" marR="0" lvl="0" indent="0" algn="ctr" rtl="0" eaLnBrk="1" fontAlgn="base" latinLnBrk="0" hangingPunct="1">
                        <a:lnSpc>
                          <a:spcPct val="100000"/>
                        </a:lnSpc>
                        <a:spcBef>
                          <a:spcPct val="0"/>
                        </a:spcBef>
                        <a:spcAft>
                          <a:spcPct val="0"/>
                        </a:spcAft>
                        <a:buFontTx/>
                        <a:buNone/>
                      </a:pPr>
                      <a:r>
                        <a:rPr kumimoji="0" lang="sr-Latn-RS" altLang="sr-Latn-RS" sz="1000" b="1" i="0" u="none" strike="noStrike" cap="none" normalizeH="0" baseline="0" dirty="0" smtClean="0">
                          <a:ln>
                            <a:noFill/>
                          </a:ln>
                          <a:solidFill>
                            <a:schemeClr val="accent1">
                              <a:lumMod val="75000"/>
                            </a:schemeClr>
                          </a:solidFill>
                          <a:effectLst/>
                          <a:latin typeface="Times New Roman" pitchFamily="18" charset="0"/>
                          <a:cs typeface="Times New Roman" pitchFamily="18" charset="0"/>
                        </a:rPr>
                        <a:t>Total cost</a:t>
                      </a:r>
                    </a:p>
                    <a:p>
                      <a:pPr marL="0" marR="0" lvl="0" indent="0" algn="ctr" rtl="0" eaLnBrk="1" fontAlgn="base" latinLnBrk="0" hangingPunct="1">
                        <a:lnSpc>
                          <a:spcPct val="100000"/>
                        </a:lnSpc>
                        <a:spcBef>
                          <a:spcPct val="0"/>
                        </a:spcBef>
                        <a:spcAft>
                          <a:spcPct val="0"/>
                        </a:spcAft>
                        <a:buFontTx/>
                        <a:buNone/>
                      </a:pPr>
                      <a:r>
                        <a:rPr kumimoji="0" lang="sr-Latn-RS" altLang="sr-Latn-RS" sz="1000" b="0" i="0" u="none" strike="noStrike" cap="none" normalizeH="0" baseline="0" dirty="0" smtClean="0">
                          <a:ln>
                            <a:noFill/>
                          </a:ln>
                          <a:solidFill>
                            <a:schemeClr val="accent1">
                              <a:lumMod val="75000"/>
                            </a:schemeClr>
                          </a:solidFill>
                          <a:effectLst/>
                          <a:latin typeface="Times New Roman" pitchFamily="18" charset="0"/>
                          <a:cs typeface="Times New Roman" pitchFamily="18" charset="0"/>
                        </a:rPr>
                        <a:t>230</a:t>
                      </a:r>
                      <a:r>
                        <a:rPr kumimoji="0" lang="en-US" altLang="sr-Latn-RS" sz="1000" b="0" i="0" u="none" strike="noStrike" kern="1200"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a:t>
                      </a:r>
                      <a:r>
                        <a:rPr kumimoji="0" lang="en-US" altLang="sr-Latn-RS" sz="1000" b="0" i="0" u="none" strike="noStrike" cap="none" normalizeH="0" baseline="0" dirty="0" smtClean="0">
                          <a:ln>
                            <a:noFill/>
                          </a:ln>
                          <a:solidFill>
                            <a:schemeClr val="accent1">
                              <a:lumMod val="75000"/>
                            </a:schemeClr>
                          </a:solidFill>
                          <a:effectLst/>
                          <a:latin typeface="Times New Roman" pitchFamily="18" charset="0"/>
                          <a:cs typeface="Times New Roman" pitchFamily="18" charset="0"/>
                        </a:rPr>
                        <a:t>€</a:t>
                      </a:r>
                      <a:endParaRPr kumimoji="0" lang="sr-Latn-RS" altLang="sr-Latn-RS" sz="1000" b="0" i="0" u="none" strike="noStrike" cap="none" normalizeH="0" baseline="0" dirty="0" smtClean="0">
                        <a:ln>
                          <a:noFill/>
                        </a:ln>
                        <a:solidFill>
                          <a:schemeClr val="accent1">
                            <a:lumMod val="75000"/>
                          </a:schemeClr>
                        </a:solidFill>
                        <a:effectLst/>
                        <a:latin typeface="Times New Roman" pitchFamily="18" charset="0"/>
                        <a:cs typeface="Times New Roman" pitchFamily="18" charset="0"/>
                      </a:endParaRPr>
                    </a:p>
                    <a:p>
                      <a:pPr marL="0" marR="0" lvl="0" indent="0" algn="ctr" rtl="0" eaLnBrk="1" fontAlgn="base" latinLnBrk="0" hangingPunct="1">
                        <a:lnSpc>
                          <a:spcPct val="100000"/>
                        </a:lnSpc>
                        <a:spcBef>
                          <a:spcPct val="0"/>
                        </a:spcBef>
                        <a:spcAft>
                          <a:spcPct val="0"/>
                        </a:spcAft>
                        <a:buFontTx/>
                        <a:buNone/>
                      </a:pP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sr-Cyrl-RS" altLang="sr-Latn-RS" sz="800" b="0" i="0" u="none" strike="noStrike" cap="none" normalizeH="0" baseline="0" dirty="0">
                        <a:ln>
                          <a:noFill/>
                        </a:ln>
                        <a:solidFill>
                          <a:schemeClr val="accent1">
                            <a:lumMod val="75000"/>
                          </a:schemeClr>
                        </a:solidFill>
                        <a:effectLst/>
                        <a:latin typeface="Hero" pitchFamily="50" charset="0"/>
                      </a:endParaRPr>
                    </a:p>
                  </a:txBody>
                  <a:tcPr marL="91428" marR="91428" marT="44172" marB="44172" horzOverflow="overflow">
                    <a:lnL w="12700"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rgbClr val="D9D9D9">
                        <a:alpha val="67842"/>
                      </a:srgbClr>
                    </a:solidFill>
                  </a:tcPr>
                </a:tc>
                <a:extLst>
                  <a:ext uri="{0D108BD9-81ED-4DB2-BD59-A6C34878D82A}">
                    <a16:rowId xmlns:a16="http://schemas.microsoft.com/office/drawing/2014/main" xmlns="" val="10001"/>
                  </a:ext>
                </a:extLst>
              </a:tr>
            </a:tbl>
          </a:graphicData>
        </a:graphic>
      </p:graphicFrame>
      <p:pic>
        <p:nvPicPr>
          <p:cNvPr id="21522" name="Picture 11">
            <a:extLst>
              <a:ext uri="{FF2B5EF4-FFF2-40B4-BE49-F238E27FC236}">
                <a16:creationId xmlns:a16="http://schemas.microsoft.com/office/drawing/2014/main" xmlns="" id="{007D4424-1204-46BD-BE11-1CDBC3990876}"/>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b="16978"/>
          <a:stretch>
            <a:fillRect/>
          </a:stretch>
        </p:blipFill>
        <p:spPr bwMode="auto">
          <a:xfrm>
            <a:off x="154112" y="1272426"/>
            <a:ext cx="523875" cy="1289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69" name="Table 68">
            <a:extLst>
              <a:ext uri="{FF2B5EF4-FFF2-40B4-BE49-F238E27FC236}">
                <a16:creationId xmlns:a16="http://schemas.microsoft.com/office/drawing/2014/main" xmlns="" id="{9ADFC4C7-D19B-4605-864A-F0C4E95C0589}"/>
              </a:ext>
            </a:extLst>
          </p:cNvPr>
          <p:cNvGraphicFramePr>
            <a:graphicFrameLocks noGrp="1"/>
          </p:cNvGraphicFramePr>
          <p:nvPr/>
        </p:nvGraphicFramePr>
        <p:xfrm>
          <a:off x="708916" y="1115439"/>
          <a:ext cx="1653283" cy="1575372"/>
        </p:xfrm>
        <a:graphic>
          <a:graphicData uri="http://schemas.openxmlformats.org/drawingml/2006/table">
            <a:tbl>
              <a:tblPr firstRow="1" bandRow="1">
                <a:tableStyleId>{5C22544A-7EE6-4342-B048-85BDC9FD1C3A}</a:tableStyleId>
              </a:tblPr>
              <a:tblGrid>
                <a:gridCol w="948612">
                  <a:extLst>
                    <a:ext uri="{9D8B030D-6E8A-4147-A177-3AD203B41FA5}">
                      <a16:colId xmlns:a16="http://schemas.microsoft.com/office/drawing/2014/main" xmlns="" val="20000"/>
                    </a:ext>
                  </a:extLst>
                </a:gridCol>
                <a:gridCol w="704671">
                  <a:extLst>
                    <a:ext uri="{9D8B030D-6E8A-4147-A177-3AD203B41FA5}">
                      <a16:colId xmlns:a16="http://schemas.microsoft.com/office/drawing/2014/main" xmlns="" val="20001"/>
                    </a:ext>
                  </a:extLst>
                </a:gridCol>
              </a:tblGrid>
              <a:tr h="219290">
                <a:tc>
                  <a:txBody>
                    <a:bodyPr/>
                    <a:lstStyle/>
                    <a:p>
                      <a:r>
                        <a:rPr lang="en-US" sz="900" b="1" noProof="0" dirty="0">
                          <a:solidFill>
                            <a:schemeClr val="accent1">
                              <a:lumMod val="75000"/>
                            </a:schemeClr>
                          </a:solidFill>
                          <a:latin typeface="Times New Roman" pitchFamily="18" charset="0"/>
                          <a:cs typeface="Times New Roman" pitchFamily="18" charset="0"/>
                        </a:rPr>
                        <a:t>Serbia</a:t>
                      </a: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a:solidFill>
                            <a:schemeClr val="accent1">
                              <a:lumMod val="75000"/>
                            </a:schemeClr>
                          </a:solidFill>
                          <a:latin typeface="Times New Roman" pitchFamily="18" charset="0"/>
                          <a:ea typeface="+mn-ea"/>
                          <a:cs typeface="Times New Roman" pitchFamily="18" charset="0"/>
                        </a:rPr>
                        <a:t>15 %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0"/>
                  </a:ext>
                </a:extLst>
              </a:tr>
              <a:tr h="219290">
                <a:tc>
                  <a:txBody>
                    <a:bodyPr/>
                    <a:lstStyle/>
                    <a:p>
                      <a:r>
                        <a:rPr lang="en-US" sz="900" b="0" noProof="0" dirty="0">
                          <a:solidFill>
                            <a:schemeClr val="accent1">
                              <a:lumMod val="75000"/>
                            </a:schemeClr>
                          </a:solidFill>
                          <a:latin typeface="Times New Roman" pitchFamily="18" charset="0"/>
                          <a:cs typeface="Times New Roman" pitchFamily="18" charset="0"/>
                        </a:rPr>
                        <a:t>Romania</a:t>
                      </a: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a:solidFill>
                            <a:schemeClr val="accent1">
                              <a:lumMod val="75000"/>
                            </a:schemeClr>
                          </a:solidFill>
                          <a:latin typeface="Times New Roman" pitchFamily="18" charset="0"/>
                          <a:ea typeface="+mn-ea"/>
                          <a:cs typeface="Times New Roman" pitchFamily="18" charset="0"/>
                        </a:rPr>
                        <a:t>16 %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1"/>
                  </a:ext>
                </a:extLst>
              </a:tr>
              <a:tr h="219290">
                <a:tc>
                  <a:txBody>
                    <a:bodyPr/>
                    <a:lstStyle/>
                    <a:p>
                      <a:r>
                        <a:rPr lang="en-US" sz="900" b="0" noProof="0" dirty="0">
                          <a:solidFill>
                            <a:schemeClr val="accent1">
                              <a:lumMod val="75000"/>
                            </a:schemeClr>
                          </a:solidFill>
                          <a:latin typeface="Times New Roman" pitchFamily="18" charset="0"/>
                          <a:cs typeface="Times New Roman" pitchFamily="18" charset="0"/>
                        </a:rPr>
                        <a:t>Poland</a:t>
                      </a: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a:solidFill>
                            <a:schemeClr val="accent1">
                              <a:lumMod val="75000"/>
                            </a:schemeClr>
                          </a:solidFill>
                          <a:latin typeface="Times New Roman" pitchFamily="18" charset="0"/>
                          <a:ea typeface="+mn-ea"/>
                          <a:cs typeface="Times New Roman" pitchFamily="18" charset="0"/>
                        </a:rPr>
                        <a:t>19 %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2"/>
                  </a:ext>
                </a:extLst>
              </a:tr>
              <a:tr h="259632">
                <a:tc>
                  <a:txBody>
                    <a:bodyPr/>
                    <a:lstStyle/>
                    <a:p>
                      <a:r>
                        <a:rPr lang="en-US" sz="900" b="0" noProof="0" dirty="0">
                          <a:solidFill>
                            <a:schemeClr val="accent1">
                              <a:lumMod val="75000"/>
                            </a:schemeClr>
                          </a:solidFill>
                          <a:latin typeface="Times New Roman" pitchFamily="18" charset="0"/>
                          <a:cs typeface="Times New Roman" pitchFamily="18" charset="0"/>
                        </a:rPr>
                        <a:t>Czech</a:t>
                      </a:r>
                      <a:r>
                        <a:rPr lang="en-US" sz="900" b="0" baseline="0" noProof="0" dirty="0">
                          <a:solidFill>
                            <a:schemeClr val="accent1">
                              <a:lumMod val="75000"/>
                            </a:schemeClr>
                          </a:solidFill>
                          <a:latin typeface="Times New Roman" pitchFamily="18" charset="0"/>
                          <a:cs typeface="Times New Roman" pitchFamily="18" charset="0"/>
                        </a:rPr>
                        <a:t> Republic</a:t>
                      </a:r>
                      <a:endParaRPr lang="en-US" sz="900" b="0" noProof="0" dirty="0">
                        <a:solidFill>
                          <a:schemeClr val="accent1">
                            <a:lumMod val="75000"/>
                          </a:schemeClr>
                        </a:solidFill>
                        <a:latin typeface="Times New Roman" pitchFamily="18" charset="0"/>
                        <a:cs typeface="Times New Roman" pitchFamily="18" charset="0"/>
                      </a:endParaRP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a:solidFill>
                            <a:schemeClr val="accent1">
                              <a:lumMod val="75000"/>
                            </a:schemeClr>
                          </a:solidFill>
                          <a:latin typeface="Times New Roman" pitchFamily="18" charset="0"/>
                          <a:ea typeface="+mn-ea"/>
                          <a:cs typeface="Times New Roman" pitchFamily="18" charset="0"/>
                        </a:rPr>
                        <a:t>19 %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3"/>
                  </a:ext>
                </a:extLst>
              </a:tr>
              <a:tr h="219290">
                <a:tc>
                  <a:txBody>
                    <a:bodyPr/>
                    <a:lstStyle/>
                    <a:p>
                      <a:r>
                        <a:rPr lang="en-US" sz="900" b="0" noProof="0" dirty="0">
                          <a:solidFill>
                            <a:schemeClr val="accent1">
                              <a:lumMod val="75000"/>
                            </a:schemeClr>
                          </a:solidFill>
                          <a:latin typeface="Times New Roman" pitchFamily="18" charset="0"/>
                          <a:cs typeface="Times New Roman" pitchFamily="18" charset="0"/>
                        </a:rPr>
                        <a:t>Croatia</a:t>
                      </a: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smtClean="0">
                          <a:solidFill>
                            <a:schemeClr val="accent1">
                              <a:lumMod val="75000"/>
                            </a:schemeClr>
                          </a:solidFill>
                          <a:latin typeface="Times New Roman" pitchFamily="18" charset="0"/>
                          <a:ea typeface="+mn-ea"/>
                          <a:cs typeface="Times New Roman" pitchFamily="18" charset="0"/>
                        </a:rPr>
                        <a:t>10-18 %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4"/>
                  </a:ext>
                </a:extLst>
              </a:tr>
              <a:tr h="219290">
                <a:tc>
                  <a:txBody>
                    <a:bodyPr/>
                    <a:lstStyle/>
                    <a:p>
                      <a:r>
                        <a:rPr lang="en-US" sz="900" b="0" noProof="0" dirty="0">
                          <a:solidFill>
                            <a:schemeClr val="accent1">
                              <a:lumMod val="75000"/>
                            </a:schemeClr>
                          </a:solidFill>
                          <a:latin typeface="Times New Roman" pitchFamily="18" charset="0"/>
                          <a:cs typeface="Times New Roman" pitchFamily="18" charset="0"/>
                        </a:rPr>
                        <a:t>Slovakia</a:t>
                      </a: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smtClean="0">
                          <a:solidFill>
                            <a:schemeClr val="accent1">
                              <a:lumMod val="75000"/>
                            </a:schemeClr>
                          </a:solidFill>
                          <a:latin typeface="Times New Roman" pitchFamily="18" charset="0"/>
                          <a:ea typeface="+mn-ea"/>
                          <a:cs typeface="Times New Roman" pitchFamily="18" charset="0"/>
                        </a:rPr>
                        <a:t>15-21 </a:t>
                      </a:r>
                      <a:r>
                        <a:rPr lang="sr-Latn-RS" sz="900" b="0" kern="1200" dirty="0">
                          <a:solidFill>
                            <a:schemeClr val="accent1">
                              <a:lumMod val="75000"/>
                            </a:schemeClr>
                          </a:solidFill>
                          <a:latin typeface="Times New Roman" pitchFamily="18" charset="0"/>
                          <a:ea typeface="+mn-ea"/>
                          <a:cs typeface="Times New Roman" pitchFamily="18" charset="0"/>
                        </a:rPr>
                        <a:t>%</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5"/>
                  </a:ext>
                </a:extLst>
              </a:tr>
              <a:tr h="219290">
                <a:tc>
                  <a:txBody>
                    <a:bodyPr/>
                    <a:lstStyle/>
                    <a:p>
                      <a:r>
                        <a:rPr lang="sr-Latn-RS" sz="900" b="0" noProof="0" dirty="0" smtClean="0">
                          <a:solidFill>
                            <a:schemeClr val="accent1">
                              <a:lumMod val="75000"/>
                            </a:schemeClr>
                          </a:solidFill>
                          <a:latin typeface="Times New Roman" pitchFamily="18" charset="0"/>
                          <a:cs typeface="Times New Roman" pitchFamily="18" charset="0"/>
                        </a:rPr>
                        <a:t>Slovenia</a:t>
                      </a:r>
                      <a:endParaRPr lang="en-US" sz="900" b="0" noProof="0" dirty="0">
                        <a:solidFill>
                          <a:schemeClr val="accent1">
                            <a:lumMod val="75000"/>
                          </a:schemeClr>
                        </a:solidFill>
                        <a:latin typeface="Times New Roman" pitchFamily="18" charset="0"/>
                        <a:cs typeface="Times New Roman" pitchFamily="18" charset="0"/>
                      </a:endParaRP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r"/>
                      <a:r>
                        <a:rPr lang="sr-Latn-RS" sz="900" b="0" kern="1200" dirty="0" smtClean="0">
                          <a:solidFill>
                            <a:schemeClr val="accent1">
                              <a:lumMod val="75000"/>
                            </a:schemeClr>
                          </a:solidFill>
                          <a:latin typeface="Times New Roman" pitchFamily="18" charset="0"/>
                          <a:ea typeface="+mn-ea"/>
                          <a:cs typeface="Times New Roman" pitchFamily="18" charset="0"/>
                        </a:rPr>
                        <a:t>19 %</a:t>
                      </a:r>
                      <a:endParaRPr lang="sr-Latn-RS" sz="900" b="0" kern="1200" dirty="0">
                        <a:solidFill>
                          <a:schemeClr val="accent1">
                            <a:lumMod val="75000"/>
                          </a:schemeClr>
                        </a:solidFill>
                        <a:latin typeface="Times New Roman" pitchFamily="18" charset="0"/>
                        <a:ea typeface="+mn-ea"/>
                        <a:cs typeface="Times New Roman" pitchFamily="18" charset="0"/>
                      </a:endParaRP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r>
            </a:tbl>
          </a:graphicData>
        </a:graphic>
      </p:graphicFrame>
      <p:pic>
        <p:nvPicPr>
          <p:cNvPr id="21542" name="Picture 11">
            <a:extLst>
              <a:ext uri="{FF2B5EF4-FFF2-40B4-BE49-F238E27FC236}">
                <a16:creationId xmlns:a16="http://schemas.microsoft.com/office/drawing/2014/main" xmlns="" id="{B845F9A3-5AF9-4A2C-94DB-4C09FCA317F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b="16162"/>
          <a:stretch>
            <a:fillRect/>
          </a:stretch>
        </p:blipFill>
        <p:spPr bwMode="auto">
          <a:xfrm>
            <a:off x="2830638" y="1290548"/>
            <a:ext cx="523875" cy="130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73" name="Table 72">
            <a:extLst>
              <a:ext uri="{FF2B5EF4-FFF2-40B4-BE49-F238E27FC236}">
                <a16:creationId xmlns:a16="http://schemas.microsoft.com/office/drawing/2014/main" xmlns="" id="{DCEA9B18-833E-4236-BE9A-D59642499F5D}"/>
              </a:ext>
            </a:extLst>
          </p:cNvPr>
          <p:cNvGraphicFramePr>
            <a:graphicFrameLocks noGrp="1"/>
          </p:cNvGraphicFramePr>
          <p:nvPr/>
        </p:nvGraphicFramePr>
        <p:xfrm>
          <a:off x="3381983" y="1018161"/>
          <a:ext cx="1828800" cy="1763949"/>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xmlns="" val="20000"/>
                    </a:ext>
                  </a:extLst>
                </a:gridCol>
                <a:gridCol w="685800">
                  <a:extLst>
                    <a:ext uri="{9D8B030D-6E8A-4147-A177-3AD203B41FA5}">
                      <a16:colId xmlns:a16="http://schemas.microsoft.com/office/drawing/2014/main" xmlns="" val="20001"/>
                    </a:ext>
                  </a:extLst>
                </a:gridCol>
              </a:tblGrid>
              <a:tr h="239346">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Serbia</a:t>
                      </a: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10 %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0"/>
                  </a:ext>
                </a:extLst>
              </a:tr>
              <a:tr h="2755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accent1">
                              <a:lumMod val="75000"/>
                            </a:schemeClr>
                          </a:solidFill>
                          <a:latin typeface="Times New Roman" pitchFamily="18" charset="0"/>
                          <a:ea typeface="+mn-ea"/>
                          <a:cs typeface="Times New Roman" pitchFamily="18" charset="0"/>
                        </a:rPr>
                        <a:t>Czech</a:t>
                      </a:r>
                      <a:r>
                        <a:rPr lang="en-US" sz="900" b="0" kern="1200" baseline="0" noProof="0" dirty="0">
                          <a:solidFill>
                            <a:schemeClr val="accent1">
                              <a:lumMod val="75000"/>
                            </a:schemeClr>
                          </a:solidFill>
                          <a:latin typeface="Times New Roman" pitchFamily="18" charset="0"/>
                          <a:ea typeface="+mn-ea"/>
                          <a:cs typeface="Times New Roman" pitchFamily="18" charset="0"/>
                        </a:rPr>
                        <a:t> Republic</a:t>
                      </a:r>
                      <a:endParaRPr lang="en-US" sz="900" b="0" kern="1200" noProof="0" dirty="0">
                        <a:solidFill>
                          <a:schemeClr val="accent1">
                            <a:lumMod val="75000"/>
                          </a:schemeClr>
                        </a:solidFill>
                        <a:latin typeface="Times New Roman" pitchFamily="18" charset="0"/>
                        <a:ea typeface="+mn-ea"/>
                        <a:cs typeface="Times New Roman" pitchFamily="18" charset="0"/>
                      </a:endParaRP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15 %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1"/>
                  </a:ext>
                </a:extLst>
              </a:tr>
              <a:tr h="205714">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Romania</a:t>
                      </a: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16 %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2"/>
                  </a:ext>
                </a:extLst>
              </a:tr>
              <a:tr h="294553">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Slovakia</a:t>
                      </a: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19-25 %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3"/>
                  </a:ext>
                </a:extLst>
              </a:tr>
              <a:tr h="215705">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Poland</a:t>
                      </a: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18-32 %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4"/>
                  </a:ext>
                </a:extLst>
              </a:tr>
              <a:tr h="238563">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Croatia</a:t>
                      </a: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12-40 %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5"/>
                  </a:ext>
                </a:extLst>
              </a:tr>
              <a:tr h="294553">
                <a:tc>
                  <a:txBody>
                    <a:bodyPr/>
                    <a:lstStyle/>
                    <a:p>
                      <a:pPr marL="0" algn="l" defTabSz="914400" rtl="0" eaLnBrk="1" latinLnBrk="0" hangingPunct="1"/>
                      <a:r>
                        <a:rPr lang="sr-Latn-RS" sz="900" b="0" kern="1200" noProof="0" dirty="0" smtClean="0">
                          <a:solidFill>
                            <a:schemeClr val="accent1">
                              <a:lumMod val="75000"/>
                            </a:schemeClr>
                          </a:solidFill>
                          <a:latin typeface="Times New Roman" pitchFamily="18" charset="0"/>
                          <a:ea typeface="+mn-ea"/>
                          <a:cs typeface="Times New Roman" pitchFamily="18" charset="0"/>
                        </a:rPr>
                        <a:t>Slovenia</a:t>
                      </a:r>
                      <a:endParaRPr lang="en-US" sz="900" b="0" kern="1200" noProof="0" dirty="0">
                        <a:solidFill>
                          <a:schemeClr val="accent1">
                            <a:lumMod val="75000"/>
                          </a:schemeClr>
                        </a:solidFill>
                        <a:latin typeface="Times New Roman" pitchFamily="18" charset="0"/>
                        <a:ea typeface="+mn-ea"/>
                        <a:cs typeface="Times New Roman" pitchFamily="18" charset="0"/>
                      </a:endParaRP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smtClean="0">
                          <a:solidFill>
                            <a:schemeClr val="accent1">
                              <a:lumMod val="75000"/>
                            </a:schemeClr>
                          </a:solidFill>
                          <a:latin typeface="Times New Roman" pitchFamily="18" charset="0"/>
                          <a:ea typeface="+mn-ea"/>
                          <a:cs typeface="Times New Roman" pitchFamily="18" charset="0"/>
                        </a:rPr>
                        <a:t>16-50 %</a:t>
                      </a:r>
                      <a:endParaRPr lang="sr-Latn-RS" sz="900" b="0" kern="1200" dirty="0">
                        <a:solidFill>
                          <a:schemeClr val="accent1">
                            <a:lumMod val="75000"/>
                          </a:schemeClr>
                        </a:solidFill>
                        <a:latin typeface="Times New Roman" pitchFamily="18" charset="0"/>
                        <a:ea typeface="+mn-ea"/>
                        <a:cs typeface="Times New Roman" pitchFamily="18" charset="0"/>
                      </a:endParaRP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r>
            </a:tbl>
          </a:graphicData>
        </a:graphic>
      </p:graphicFrame>
      <p:graphicFrame>
        <p:nvGraphicFramePr>
          <p:cNvPr id="74" name="Table 73">
            <a:extLst>
              <a:ext uri="{FF2B5EF4-FFF2-40B4-BE49-F238E27FC236}">
                <a16:creationId xmlns:a16="http://schemas.microsoft.com/office/drawing/2014/main" xmlns="" id="{D023F67A-7251-4D4C-89F3-964D27123C79}"/>
              </a:ext>
            </a:extLst>
          </p:cNvPr>
          <p:cNvGraphicFramePr>
            <a:graphicFrameLocks noGrp="1"/>
          </p:cNvGraphicFramePr>
          <p:nvPr/>
        </p:nvGraphicFramePr>
        <p:xfrm>
          <a:off x="6324600" y="1252538"/>
          <a:ext cx="1752600" cy="1415829"/>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xmlns="" val="20000"/>
                    </a:ext>
                  </a:extLst>
                </a:gridCol>
                <a:gridCol w="609600">
                  <a:extLst>
                    <a:ext uri="{9D8B030D-6E8A-4147-A177-3AD203B41FA5}">
                      <a16:colId xmlns:a16="http://schemas.microsoft.com/office/drawing/2014/main" xmlns="" val="20001"/>
                    </a:ext>
                  </a:extLst>
                </a:gridCol>
              </a:tblGrid>
              <a:tr h="197711">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Serbia</a:t>
                      </a: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20 %</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0"/>
                  </a:ext>
                </a:extLst>
              </a:tr>
              <a:tr h="197711">
                <a:tc>
                  <a:txBody>
                    <a:bodyPr/>
                    <a:lstStyle/>
                    <a:p>
                      <a:pPr marL="0" algn="l" defTabSz="914400" rtl="0" eaLnBrk="1" latinLnBrk="0" hangingPunct="1"/>
                      <a:r>
                        <a:rPr lang="sr-Latn-RS" sz="900" b="0" kern="1200" noProof="0" dirty="0" smtClean="0">
                          <a:solidFill>
                            <a:schemeClr val="accent1">
                              <a:lumMod val="75000"/>
                            </a:schemeClr>
                          </a:solidFill>
                          <a:latin typeface="Times New Roman" pitchFamily="18" charset="0"/>
                          <a:ea typeface="+mn-ea"/>
                          <a:cs typeface="Times New Roman" pitchFamily="18" charset="0"/>
                        </a:rPr>
                        <a:t>Romania</a:t>
                      </a:r>
                      <a:endParaRPr lang="en-US" sz="900" b="0" kern="1200" noProof="0" dirty="0">
                        <a:solidFill>
                          <a:schemeClr val="accent1">
                            <a:lumMod val="75000"/>
                          </a:schemeClr>
                        </a:solidFill>
                        <a:latin typeface="Times New Roman" pitchFamily="18" charset="0"/>
                        <a:ea typeface="+mn-ea"/>
                        <a:cs typeface="Times New Roman" pitchFamily="18" charset="0"/>
                      </a:endParaRP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smtClean="0">
                          <a:solidFill>
                            <a:schemeClr val="accent1">
                              <a:lumMod val="75000"/>
                            </a:schemeClr>
                          </a:solidFill>
                          <a:latin typeface="Times New Roman" pitchFamily="18" charset="0"/>
                          <a:ea typeface="+mn-ea"/>
                          <a:cs typeface="Times New Roman" pitchFamily="18" charset="0"/>
                        </a:rPr>
                        <a:t>19 </a:t>
                      </a:r>
                      <a:r>
                        <a:rPr lang="sr-Latn-RS" sz="900" b="0" kern="1200" dirty="0">
                          <a:solidFill>
                            <a:schemeClr val="accent1">
                              <a:lumMod val="75000"/>
                            </a:schemeClr>
                          </a:solidFill>
                          <a:latin typeface="Times New Roman" pitchFamily="18" charset="0"/>
                          <a:ea typeface="+mn-ea"/>
                          <a:cs typeface="Times New Roman" pitchFamily="18" charset="0"/>
                        </a:rPr>
                        <a:t>%</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1"/>
                  </a:ext>
                </a:extLst>
              </a:tr>
              <a:tr h="1977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accent1">
                              <a:lumMod val="75000"/>
                            </a:schemeClr>
                          </a:solidFill>
                          <a:latin typeface="Times New Roman" pitchFamily="18" charset="0"/>
                          <a:ea typeface="+mn-ea"/>
                          <a:cs typeface="Times New Roman" pitchFamily="18" charset="0"/>
                        </a:rPr>
                        <a:t>Slovakia</a:t>
                      </a: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a:t>
                      </a:r>
                      <a:r>
                        <a:rPr lang="en-US" sz="900" b="0" kern="1200" dirty="0">
                          <a:solidFill>
                            <a:schemeClr val="accent1">
                              <a:lumMod val="75000"/>
                            </a:schemeClr>
                          </a:solidFill>
                          <a:latin typeface="Times New Roman" pitchFamily="18" charset="0"/>
                          <a:ea typeface="+mn-ea"/>
                          <a:cs typeface="Times New Roman" pitchFamily="18" charset="0"/>
                        </a:rPr>
                        <a:t>0 </a:t>
                      </a:r>
                      <a:r>
                        <a:rPr lang="sr-Latn-RS" sz="900" b="0" kern="1200" dirty="0">
                          <a:solidFill>
                            <a:schemeClr val="accent1">
                              <a:lumMod val="75000"/>
                            </a:schemeClr>
                          </a:solidFill>
                          <a:latin typeface="Times New Roman" pitchFamily="18" charset="0"/>
                          <a:ea typeface="+mn-ea"/>
                          <a:cs typeface="Times New Roman" pitchFamily="18" charset="0"/>
                        </a:rPr>
                        <a:t>%</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2"/>
                  </a:ext>
                </a:extLst>
              </a:tr>
              <a:tr h="2295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accent1">
                              <a:lumMod val="75000"/>
                            </a:schemeClr>
                          </a:solidFill>
                          <a:latin typeface="Times New Roman" pitchFamily="18" charset="0"/>
                          <a:ea typeface="+mn-ea"/>
                          <a:cs typeface="Times New Roman" pitchFamily="18" charset="0"/>
                        </a:rPr>
                        <a:t>Czech</a:t>
                      </a:r>
                      <a:r>
                        <a:rPr lang="en-US" sz="900" b="0" kern="1200" baseline="0" noProof="0" dirty="0">
                          <a:solidFill>
                            <a:schemeClr val="accent1">
                              <a:lumMod val="75000"/>
                            </a:schemeClr>
                          </a:solidFill>
                          <a:latin typeface="Times New Roman" pitchFamily="18" charset="0"/>
                          <a:ea typeface="+mn-ea"/>
                          <a:cs typeface="Times New Roman" pitchFamily="18" charset="0"/>
                        </a:rPr>
                        <a:t> Republic</a:t>
                      </a:r>
                      <a:endParaRPr lang="en-US" sz="900" b="0" kern="1200" noProof="0" dirty="0">
                        <a:solidFill>
                          <a:schemeClr val="accent1">
                            <a:lumMod val="75000"/>
                          </a:schemeClr>
                        </a:solidFill>
                        <a:latin typeface="Times New Roman" pitchFamily="18" charset="0"/>
                        <a:ea typeface="+mn-ea"/>
                        <a:cs typeface="Times New Roman" pitchFamily="18" charset="0"/>
                      </a:endParaRP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a:t>
                      </a:r>
                      <a:r>
                        <a:rPr lang="en-US" sz="900" b="0" kern="1200" dirty="0">
                          <a:solidFill>
                            <a:schemeClr val="accent1">
                              <a:lumMod val="75000"/>
                            </a:schemeClr>
                          </a:solidFill>
                          <a:latin typeface="Times New Roman" pitchFamily="18" charset="0"/>
                          <a:ea typeface="+mn-ea"/>
                          <a:cs typeface="Times New Roman" pitchFamily="18" charset="0"/>
                        </a:rPr>
                        <a:t>1 </a:t>
                      </a:r>
                      <a:r>
                        <a:rPr lang="sr-Latn-RS" sz="900" b="0" kern="1200" dirty="0">
                          <a:solidFill>
                            <a:schemeClr val="accent1">
                              <a:lumMod val="75000"/>
                            </a:schemeClr>
                          </a:solidFill>
                          <a:latin typeface="Times New Roman" pitchFamily="18" charset="0"/>
                          <a:ea typeface="+mn-ea"/>
                          <a:cs typeface="Times New Roman" pitchFamily="18" charset="0"/>
                        </a:rPr>
                        <a:t>%</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3"/>
                  </a:ext>
                </a:extLst>
              </a:tr>
              <a:tr h="1977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accent1">
                              <a:lumMod val="75000"/>
                            </a:schemeClr>
                          </a:solidFill>
                          <a:latin typeface="Times New Roman" pitchFamily="18" charset="0"/>
                          <a:ea typeface="+mn-ea"/>
                          <a:cs typeface="Times New Roman" pitchFamily="18" charset="0"/>
                        </a:rPr>
                        <a:t>Poland</a:t>
                      </a: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a:t>
                      </a:r>
                      <a:r>
                        <a:rPr lang="en-US" sz="900" b="0" kern="1200" dirty="0">
                          <a:solidFill>
                            <a:schemeClr val="accent1">
                              <a:lumMod val="75000"/>
                            </a:schemeClr>
                          </a:solidFill>
                          <a:latin typeface="Times New Roman" pitchFamily="18" charset="0"/>
                          <a:ea typeface="+mn-ea"/>
                          <a:cs typeface="Times New Roman" pitchFamily="18" charset="0"/>
                        </a:rPr>
                        <a:t>3 </a:t>
                      </a:r>
                      <a:r>
                        <a:rPr lang="sr-Latn-RS" sz="900" b="0" kern="1200" dirty="0">
                          <a:solidFill>
                            <a:schemeClr val="accent1">
                              <a:lumMod val="75000"/>
                            </a:schemeClr>
                          </a:solidFill>
                          <a:latin typeface="Times New Roman" pitchFamily="18" charset="0"/>
                          <a:ea typeface="+mn-ea"/>
                          <a:cs typeface="Times New Roman" pitchFamily="18" charset="0"/>
                        </a:rPr>
                        <a:t>%</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4"/>
                  </a:ext>
                </a:extLst>
              </a:tr>
              <a:tr h="197711">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Croatia</a:t>
                      </a: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25 %</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5"/>
                  </a:ext>
                </a:extLst>
              </a:tr>
              <a:tr h="197711">
                <a:tc>
                  <a:txBody>
                    <a:bodyPr/>
                    <a:lstStyle/>
                    <a:p>
                      <a:pPr marL="0" algn="l" defTabSz="914400" rtl="0" eaLnBrk="1" latinLnBrk="0" hangingPunct="1"/>
                      <a:r>
                        <a:rPr lang="sr-Latn-RS" sz="900" b="0" kern="1200" noProof="0" dirty="0" smtClean="0">
                          <a:solidFill>
                            <a:schemeClr val="accent1">
                              <a:lumMod val="75000"/>
                            </a:schemeClr>
                          </a:solidFill>
                          <a:latin typeface="Times New Roman" pitchFamily="18" charset="0"/>
                          <a:ea typeface="+mn-ea"/>
                          <a:cs typeface="Times New Roman" pitchFamily="18" charset="0"/>
                        </a:rPr>
                        <a:t>Slovenia</a:t>
                      </a:r>
                      <a:endParaRPr lang="en-US" sz="900" b="0" kern="1200" noProof="0" dirty="0">
                        <a:solidFill>
                          <a:schemeClr val="accent1">
                            <a:lumMod val="75000"/>
                          </a:schemeClr>
                        </a:solidFill>
                        <a:latin typeface="Times New Roman" pitchFamily="18" charset="0"/>
                        <a:ea typeface="+mn-ea"/>
                        <a:cs typeface="Times New Roman" pitchFamily="18" charset="0"/>
                      </a:endParaRP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smtClean="0">
                          <a:solidFill>
                            <a:schemeClr val="accent1">
                              <a:lumMod val="75000"/>
                            </a:schemeClr>
                          </a:solidFill>
                          <a:latin typeface="Times New Roman" pitchFamily="18" charset="0"/>
                          <a:ea typeface="+mn-ea"/>
                          <a:cs typeface="Times New Roman" pitchFamily="18" charset="0"/>
                        </a:rPr>
                        <a:t>22 %</a:t>
                      </a:r>
                      <a:endParaRPr lang="sr-Latn-RS" sz="900" b="0" kern="1200" dirty="0">
                        <a:solidFill>
                          <a:schemeClr val="accent1">
                            <a:lumMod val="75000"/>
                          </a:schemeClr>
                        </a:solidFill>
                        <a:latin typeface="Times New Roman" pitchFamily="18" charset="0"/>
                        <a:ea typeface="+mn-ea"/>
                        <a:cs typeface="Times New Roman" pitchFamily="18" charset="0"/>
                      </a:endParaRP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bl>
          </a:graphicData>
        </a:graphic>
      </p:graphicFrame>
      <p:pic>
        <p:nvPicPr>
          <p:cNvPr id="21582" name="Picture 11">
            <a:extLst>
              <a:ext uri="{FF2B5EF4-FFF2-40B4-BE49-F238E27FC236}">
                <a16:creationId xmlns:a16="http://schemas.microsoft.com/office/drawing/2014/main" xmlns="" id="{891F3830-09AD-48AE-A44D-72812118834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b="16162"/>
          <a:stretch>
            <a:fillRect/>
          </a:stretch>
        </p:blipFill>
        <p:spPr bwMode="auto">
          <a:xfrm>
            <a:off x="5648325" y="1270000"/>
            <a:ext cx="523875" cy="130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83" name="Picture 4" descr="C:\Users\ana.muskinja\Desktop\rav-znak-beli.png">
            <a:extLst>
              <a:ext uri="{FF2B5EF4-FFF2-40B4-BE49-F238E27FC236}">
                <a16:creationId xmlns:a16="http://schemas.microsoft.com/office/drawing/2014/main" xmlns="" id="{5A3A35D4-8920-49F6-8353-B78F2FEA8CFF}"/>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34400" y="4111625"/>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44FC4525-86D3-495E-95EA-8A940759F4F9}"/>
              </a:ext>
            </a:extLst>
          </p:cNvPr>
          <p:cNvSpPr txBox="1"/>
          <p:nvPr/>
        </p:nvSpPr>
        <p:spPr>
          <a:xfrm>
            <a:off x="3200399" y="234314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Arial"/>
              <a:cs typeface="Arial"/>
            </a:endParaRPr>
          </a:p>
        </p:txBody>
      </p:sp>
      <p:pic>
        <p:nvPicPr>
          <p:cNvPr id="26"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
            <a:extLst>
              <a:ext uri="{FF2B5EF4-FFF2-40B4-BE49-F238E27FC236}">
                <a16:creationId xmlns:a16="http://schemas.microsoft.com/office/drawing/2014/main" xmlns="" id="{F7922E0E-8CB8-40C0-B480-1D31187A2439}"/>
              </a:ext>
            </a:extLst>
          </p:cNvPr>
          <p:cNvSpPr txBox="1">
            <a:spLocks noChangeArrowheads="1"/>
          </p:cNvSpPr>
          <p:nvPr/>
        </p:nvSpPr>
        <p:spPr bwMode="auto">
          <a:xfrm>
            <a:off x="1588" y="0"/>
            <a:ext cx="8447087"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aphicFrame>
        <p:nvGraphicFramePr>
          <p:cNvPr id="20484" name="Group 4">
            <a:extLst>
              <a:ext uri="{FF2B5EF4-FFF2-40B4-BE49-F238E27FC236}">
                <a16:creationId xmlns:a16="http://schemas.microsoft.com/office/drawing/2014/main" xmlns="" id="{FEE2654F-ADE7-4122-BCAF-B7CC486913EA}"/>
              </a:ext>
            </a:extLst>
          </p:cNvPr>
          <p:cNvGraphicFramePr>
            <a:graphicFrameLocks noGrp="1"/>
          </p:cNvGraphicFramePr>
          <p:nvPr>
            <p:extLst>
              <p:ext uri="{D42A27DB-BD31-4B8C-83A1-F6EECF244321}">
                <p14:modId xmlns:p14="http://schemas.microsoft.com/office/powerpoint/2010/main" xmlns="" val="3445506756"/>
              </p:ext>
            </p:extLst>
          </p:nvPr>
        </p:nvGraphicFramePr>
        <p:xfrm>
          <a:off x="2286000" y="1200150"/>
          <a:ext cx="1968500" cy="958849"/>
        </p:xfrm>
        <a:graphic>
          <a:graphicData uri="http://schemas.openxmlformats.org/drawingml/2006/table">
            <a:tbl>
              <a:tblPr/>
              <a:tblGrid>
                <a:gridCol w="1435100">
                  <a:extLst>
                    <a:ext uri="{9D8B030D-6E8A-4147-A177-3AD203B41FA5}">
                      <a16:colId xmlns:a16="http://schemas.microsoft.com/office/drawing/2014/main" xmlns="" val="20000"/>
                    </a:ext>
                  </a:extLst>
                </a:gridCol>
                <a:gridCol w="533400">
                  <a:extLst>
                    <a:ext uri="{9D8B030D-6E8A-4147-A177-3AD203B41FA5}">
                      <a16:colId xmlns:a16="http://schemas.microsoft.com/office/drawing/2014/main" xmlns="" val="20001"/>
                    </a:ext>
                  </a:extLst>
                </a:gridCol>
              </a:tblGrid>
              <a:tr h="125413">
                <a:tc gridSpan="2">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7086" horzOverflow="overflow">
                    <a:lnL w="11520" cap="flat" cmpd="sng" algn="ctr">
                      <a:solidFill>
                        <a:srgbClr val="F68420"/>
                      </a:solidFill>
                      <a:prstDash val="solid"/>
                      <a:round/>
                      <a:headEnd type="none" w="med" len="med"/>
                      <a:tailEnd type="none" w="med" len="med"/>
                    </a:lnL>
                    <a:lnR>
                      <a:noFill/>
                    </a:lnR>
                    <a:lnT w="11520" cap="flat" cmpd="sng" algn="ctr">
                      <a:solidFill>
                        <a:srgbClr val="F68420"/>
                      </a:solidFill>
                      <a:prstDash val="solid"/>
                      <a:round/>
                      <a:headEnd type="none" w="med" len="med"/>
                      <a:tailEnd type="none" w="med" len="med"/>
                    </a:lnT>
                    <a:lnB>
                      <a:noFill/>
                    </a:lnB>
                    <a:lnTlToBr>
                      <a:noFill/>
                    </a:lnTlToBr>
                    <a:lnBlToTr>
                      <a:noFill/>
                    </a:lnBlToTr>
                    <a:solidFill>
                      <a:srgbClr val="F68420"/>
                    </a:solidFill>
                  </a:tcPr>
                </a:tc>
                <a:tc hMerge="1">
                  <a:txBody>
                    <a:bodyPr/>
                    <a:lstStyle/>
                    <a:p>
                      <a:endParaRPr lang="en-US"/>
                    </a:p>
                  </a:txBody>
                  <a:tcPr/>
                </a:tc>
                <a:extLst>
                  <a:ext uri="{0D108BD9-81ED-4DB2-BD59-A6C34878D82A}">
                    <a16:rowId xmlns:a16="http://schemas.microsoft.com/office/drawing/2014/main" xmlns="" val="10000"/>
                  </a:ext>
                </a:extLst>
              </a:tr>
              <a:tr h="274637">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Highway E-70 length</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rtl="0" eaLnBrk="1" fontAlgn="base" latinLnBrk="0" hangingPunct="1">
                        <a:lnSpc>
                          <a:spcPct val="96000"/>
                        </a:lnSpc>
                        <a:spcBef>
                          <a:spcPct val="0"/>
                        </a:spcBef>
                        <a:spcAft>
                          <a:spcPct val="0"/>
                        </a:spcAft>
                        <a:buFontTx/>
                        <a:buNone/>
                      </a:pPr>
                      <a:r>
                        <a:rPr lang="en-US" sz="800" b="0" i="0" u="none" strike="noStrike" cap="none" normalizeH="0" baseline="0" dirty="0">
                          <a:ln>
                            <a:noFill/>
                          </a:ln>
                          <a:solidFill>
                            <a:srgbClr val="3E3F68"/>
                          </a:solidFill>
                          <a:effectLst/>
                          <a:latin typeface="Hero"/>
                          <a:ea typeface="Microsoft YaHei"/>
                        </a:rPr>
                        <a:t> </a:t>
                      </a:r>
                      <a:r>
                        <a:rPr kumimoji="0" lang="en-US" sz="800" b="0" i="0" u="none" strike="noStrike" cap="none" normalizeH="0" baseline="0" dirty="0">
                          <a:ln>
                            <a:noFill/>
                          </a:ln>
                          <a:solidFill>
                            <a:srgbClr val="3E3F68"/>
                          </a:solidFill>
                          <a:effectLst/>
                          <a:latin typeface="Hero"/>
                          <a:ea typeface="Microsoft YaHei"/>
                        </a:rPr>
                        <a:t>27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284162">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Regional road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rtl="0" eaLnBrk="1" fontAlgn="base" latinLnBrk="0" hangingPunct="1">
                        <a:lnSpc>
                          <a:spcPct val="96000"/>
                        </a:lnSpc>
                        <a:spcBef>
                          <a:spcPct val="0"/>
                        </a:spcBef>
                        <a:spcAft>
                          <a:spcPct val="0"/>
                        </a:spcAft>
                        <a:buFontTx/>
                        <a:buNone/>
                      </a:pPr>
                      <a:r>
                        <a:rPr lang="en-US" sz="800" b="0" i="0" u="none" strike="noStrike" cap="none" normalizeH="0" baseline="0" dirty="0">
                          <a:ln>
                            <a:noFill/>
                          </a:ln>
                          <a:solidFill>
                            <a:srgbClr val="3E3F68"/>
                          </a:solidFill>
                          <a:effectLst/>
                          <a:latin typeface="Hero"/>
                          <a:ea typeface="Microsoft YaHei"/>
                        </a:rPr>
                        <a:t> </a:t>
                      </a:r>
                      <a:r>
                        <a:rPr kumimoji="0" lang="en-US" sz="800" b="0" i="0" u="none" strike="noStrike" cap="none" normalizeH="0" baseline="0" dirty="0">
                          <a:ln>
                            <a:noFill/>
                          </a:ln>
                          <a:solidFill>
                            <a:srgbClr val="3E3F68"/>
                          </a:solidFill>
                          <a:effectLst/>
                          <a:latin typeface="Hero"/>
                          <a:ea typeface="Microsoft YaHei"/>
                        </a:rPr>
                        <a:t>86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r h="274637">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Local road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119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3"/>
                  </a:ext>
                </a:extLst>
              </a:tr>
            </a:tbl>
          </a:graphicData>
        </a:graphic>
      </p:graphicFrame>
      <p:sp>
        <p:nvSpPr>
          <p:cNvPr id="27669" name="Line 27">
            <a:extLst>
              <a:ext uri="{FF2B5EF4-FFF2-40B4-BE49-F238E27FC236}">
                <a16:creationId xmlns:a16="http://schemas.microsoft.com/office/drawing/2014/main" xmlns="" id="{6BE37F99-6C5B-4912-8419-0B668F2BC09D}"/>
              </a:ext>
            </a:extLst>
          </p:cNvPr>
          <p:cNvSpPr>
            <a:spLocks noChangeShapeType="1"/>
          </p:cNvSpPr>
          <p:nvPr/>
        </p:nvSpPr>
        <p:spPr bwMode="auto">
          <a:xfrm>
            <a:off x="2819400" y="895350"/>
            <a:ext cx="1588" cy="233363"/>
          </a:xfrm>
          <a:prstGeom prst="line">
            <a:avLst/>
          </a:prstGeom>
          <a:noFill/>
          <a:ln w="76320" cap="sq">
            <a:solidFill>
              <a:srgbClr val="F6842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graphicFrame>
        <p:nvGraphicFramePr>
          <p:cNvPr id="20508" name="Group 28">
            <a:extLst>
              <a:ext uri="{FF2B5EF4-FFF2-40B4-BE49-F238E27FC236}">
                <a16:creationId xmlns:a16="http://schemas.microsoft.com/office/drawing/2014/main" xmlns="" id="{8C9EC03B-C977-4F93-B436-AD8525B41ED4}"/>
              </a:ext>
            </a:extLst>
          </p:cNvPr>
          <p:cNvGraphicFramePr>
            <a:graphicFrameLocks noGrp="1"/>
          </p:cNvGraphicFramePr>
          <p:nvPr>
            <p:extLst>
              <p:ext uri="{D42A27DB-BD31-4B8C-83A1-F6EECF244321}">
                <p14:modId xmlns:p14="http://schemas.microsoft.com/office/powerpoint/2010/main" xmlns="" val="3287461566"/>
              </p:ext>
            </p:extLst>
          </p:nvPr>
        </p:nvGraphicFramePr>
        <p:xfrm>
          <a:off x="6923925" y="1264363"/>
          <a:ext cx="1831975" cy="1706624"/>
        </p:xfrm>
        <a:graphic>
          <a:graphicData uri="http://schemas.openxmlformats.org/drawingml/2006/table">
            <a:tbl>
              <a:tblPr/>
              <a:tblGrid>
                <a:gridCol w="858838">
                  <a:extLst>
                    <a:ext uri="{9D8B030D-6E8A-4147-A177-3AD203B41FA5}">
                      <a16:colId xmlns:a16="http://schemas.microsoft.com/office/drawing/2014/main" xmlns="" val="20000"/>
                    </a:ext>
                  </a:extLst>
                </a:gridCol>
                <a:gridCol w="973137">
                  <a:extLst>
                    <a:ext uri="{9D8B030D-6E8A-4147-A177-3AD203B41FA5}">
                      <a16:colId xmlns:a16="http://schemas.microsoft.com/office/drawing/2014/main" xmlns="" val="20001"/>
                    </a:ext>
                  </a:extLst>
                </a:gridCol>
              </a:tblGrid>
              <a:tr h="122698">
                <a:tc gridSpan="2">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6068" marB="44731" horzOverflow="overflow">
                    <a:lnL w="11520" cap="flat" cmpd="sng" algn="ctr">
                      <a:solidFill>
                        <a:srgbClr val="F68420"/>
                      </a:solidFill>
                      <a:prstDash val="solid"/>
                      <a:round/>
                      <a:headEnd type="none" w="med" len="med"/>
                      <a:tailEnd type="none" w="med" len="med"/>
                    </a:lnL>
                    <a:lnR>
                      <a:noFill/>
                    </a:lnR>
                    <a:lnT w="11520" cap="flat" cmpd="sng" algn="ctr">
                      <a:solidFill>
                        <a:srgbClr val="F68420"/>
                      </a:solidFill>
                      <a:prstDash val="solid"/>
                      <a:round/>
                      <a:headEnd type="none" w="med" len="med"/>
                      <a:tailEnd type="none" w="med" len="med"/>
                    </a:lnT>
                    <a:lnB>
                      <a:noFill/>
                    </a:lnB>
                    <a:lnTlToBr>
                      <a:noFill/>
                    </a:lnTlToBr>
                    <a:lnBlToTr>
                      <a:noFill/>
                    </a:lnBlToTr>
                    <a:solidFill>
                      <a:srgbClr val="F68420"/>
                    </a:solidFill>
                  </a:tcPr>
                </a:tc>
                <a:tc hMerge="1">
                  <a:txBody>
                    <a:bodyPr/>
                    <a:lstStyle/>
                    <a:p>
                      <a:endParaRPr lang="en-US"/>
                    </a:p>
                  </a:txBody>
                  <a:tcPr/>
                </a:tc>
                <a:extLst>
                  <a:ext uri="{0D108BD9-81ED-4DB2-BD59-A6C34878D82A}">
                    <a16:rowId xmlns:a16="http://schemas.microsoft.com/office/drawing/2014/main" xmlns="" val="10000"/>
                  </a:ext>
                </a:extLst>
              </a:tr>
              <a:tr h="278702">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River Sava length</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rtl="0" eaLnBrk="1" fontAlgn="base" latinLnBrk="0" hangingPunct="1">
                        <a:lnSpc>
                          <a:spcPct val="96000"/>
                        </a:lnSpc>
                        <a:spcBef>
                          <a:spcPct val="0"/>
                        </a:spcBef>
                        <a:spcAft>
                          <a:spcPct val="0"/>
                        </a:spcAft>
                        <a:buFontTx/>
                        <a:buNone/>
                      </a:pPr>
                      <a:r>
                        <a:rPr lang="en-US" sz="800" b="0" i="0" u="none" strike="noStrike" cap="none" normalizeH="0" baseline="0" dirty="0">
                          <a:ln>
                            <a:noFill/>
                          </a:ln>
                          <a:solidFill>
                            <a:srgbClr val="3E3F68"/>
                          </a:solidFill>
                          <a:effectLst/>
                          <a:latin typeface="Hero"/>
                          <a:ea typeface="Microsoft YaHei"/>
                        </a:rPr>
                        <a:t>  </a:t>
                      </a:r>
                      <a:r>
                        <a:rPr kumimoji="0" lang="en-US" sz="800" b="0" i="0" u="none" strike="noStrike" cap="none" normalizeH="0" baseline="0" dirty="0">
                          <a:ln>
                            <a:noFill/>
                          </a:ln>
                          <a:solidFill>
                            <a:srgbClr val="3E3F68"/>
                          </a:solidFill>
                          <a:effectLst/>
                          <a:latin typeface="Hero"/>
                          <a:ea typeface="Microsoft YaHei"/>
                        </a:rPr>
                        <a:t> 30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3944"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629902">
                <a:tc gridSpan="2">
                  <a:txBody>
                    <a:bodyPr/>
                    <a:lstStyle/>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Port in Sr. Mitrovica distance - 16 </a:t>
                      </a:r>
                      <a:r>
                        <a:rPr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Km</a:t>
                      </a:r>
                      <a:endPar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endParaRPr>
                    </a:p>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Port in </a:t>
                      </a:r>
                      <a:r>
                        <a:rPr kumimoji="0" lang="en-US" sz="1000" b="1" i="0" u="none" strike="noStrike" cap="none" normalizeH="0" baseline="0" dirty="0" err="1">
                          <a:ln>
                            <a:noFill/>
                          </a:ln>
                          <a:solidFill>
                            <a:srgbClr val="3E3F68"/>
                          </a:solidFill>
                          <a:effectLst/>
                          <a:latin typeface="Times New Roman" pitchFamily="18" charset="0"/>
                          <a:ea typeface="Microsoft YaHei"/>
                          <a:cs typeface="Times New Roman" pitchFamily="18" charset="0"/>
                        </a:rPr>
                        <a:t>Šabac</a:t>
                      </a: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 distance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36 </a:t>
                      </a:r>
                      <a:r>
                        <a:rPr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Km</a:t>
                      </a:r>
                      <a:endPar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hMerge="1">
                  <a:txBody>
                    <a:bodyPr/>
                    <a:lstStyle/>
                    <a:p>
                      <a:endParaRPr lang="en-US"/>
                    </a:p>
                  </a:txBody>
                  <a:tcPr/>
                </a:tc>
                <a:extLst>
                  <a:ext uri="{0D108BD9-81ED-4DB2-BD59-A6C34878D82A}">
                    <a16:rowId xmlns:a16="http://schemas.microsoft.com/office/drawing/2014/main" xmlns="" val="10002"/>
                  </a:ext>
                </a:extLst>
              </a:tr>
              <a:tr h="548261">
                <a:tc>
                  <a:txBody>
                    <a:bodyPr/>
                    <a:lstStyle/>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Irrigation/drainage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1.109 </a:t>
                      </a:r>
                      <a:r>
                        <a:rPr lang="en-US" sz="800" b="0" i="0" u="none" strike="noStrike" cap="none" normalizeH="0" baseline="0" dirty="0">
                          <a:ln>
                            <a:noFill/>
                          </a:ln>
                          <a:solidFill>
                            <a:srgbClr val="3E3F68"/>
                          </a:solidFill>
                          <a:effectLst/>
                          <a:latin typeface="Hero"/>
                          <a:ea typeface="Microsoft YaHei"/>
                        </a:rPr>
                        <a:t>hectares</a:t>
                      </a:r>
                      <a:endParaRPr kumimoji="0" lang="en-US" sz="800" b="0" i="0" u="none" strike="noStrike" cap="none" normalizeH="0" baseline="0" dirty="0">
                        <a:ln>
                          <a:noFill/>
                        </a:ln>
                        <a:solidFill>
                          <a:srgbClr val="3E3F68"/>
                        </a:solidFill>
                        <a:effectLst/>
                        <a:latin typeface="Hero"/>
                        <a:ea typeface="Microsoft YaHei"/>
                      </a:endParaRPr>
                    </a:p>
                  </a:txBody>
                  <a:tcPr marL="68400" marR="68400" marT="3944"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3"/>
                  </a:ext>
                </a:extLst>
              </a:tr>
            </a:tbl>
          </a:graphicData>
        </a:graphic>
      </p:graphicFrame>
      <p:sp>
        <p:nvSpPr>
          <p:cNvPr id="27686" name="Line 49">
            <a:extLst>
              <a:ext uri="{FF2B5EF4-FFF2-40B4-BE49-F238E27FC236}">
                <a16:creationId xmlns:a16="http://schemas.microsoft.com/office/drawing/2014/main" xmlns="" id="{E9A21967-7087-4FC4-A302-9BDFF56E8682}"/>
              </a:ext>
            </a:extLst>
          </p:cNvPr>
          <p:cNvSpPr>
            <a:spLocks noChangeShapeType="1"/>
          </p:cNvSpPr>
          <p:nvPr/>
        </p:nvSpPr>
        <p:spPr bwMode="auto">
          <a:xfrm>
            <a:off x="6934200" y="819150"/>
            <a:ext cx="1588" cy="233363"/>
          </a:xfrm>
          <a:prstGeom prst="line">
            <a:avLst/>
          </a:prstGeom>
          <a:noFill/>
          <a:ln w="76320" cap="sq">
            <a:solidFill>
              <a:srgbClr val="F6842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graphicFrame>
        <p:nvGraphicFramePr>
          <p:cNvPr id="20530" name="Group 50">
            <a:extLst>
              <a:ext uri="{FF2B5EF4-FFF2-40B4-BE49-F238E27FC236}">
                <a16:creationId xmlns:a16="http://schemas.microsoft.com/office/drawing/2014/main" xmlns="" id="{63568493-434E-4F5D-8823-D7592B056E08}"/>
              </a:ext>
            </a:extLst>
          </p:cNvPr>
          <p:cNvGraphicFramePr>
            <a:graphicFrameLocks noGrp="1"/>
          </p:cNvGraphicFramePr>
          <p:nvPr>
            <p:extLst>
              <p:ext uri="{D42A27DB-BD31-4B8C-83A1-F6EECF244321}">
                <p14:modId xmlns:p14="http://schemas.microsoft.com/office/powerpoint/2010/main" xmlns="" val="3707159645"/>
              </p:ext>
            </p:extLst>
          </p:nvPr>
        </p:nvGraphicFramePr>
        <p:xfrm>
          <a:off x="6248400" y="3637052"/>
          <a:ext cx="2579688" cy="1017141"/>
        </p:xfrm>
        <a:graphic>
          <a:graphicData uri="http://schemas.openxmlformats.org/drawingml/2006/table">
            <a:tbl>
              <a:tblPr/>
              <a:tblGrid>
                <a:gridCol w="2043113">
                  <a:extLst>
                    <a:ext uri="{9D8B030D-6E8A-4147-A177-3AD203B41FA5}">
                      <a16:colId xmlns:a16="http://schemas.microsoft.com/office/drawing/2014/main" xmlns="" val="20000"/>
                    </a:ext>
                  </a:extLst>
                </a:gridCol>
                <a:gridCol w="536575">
                  <a:extLst>
                    <a:ext uri="{9D8B030D-6E8A-4147-A177-3AD203B41FA5}">
                      <a16:colId xmlns:a16="http://schemas.microsoft.com/office/drawing/2014/main" xmlns="" val="20001"/>
                    </a:ext>
                  </a:extLst>
                </a:gridCol>
              </a:tblGrid>
              <a:tr h="148733">
                <a:tc gridSpan="2">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7086" horzOverflow="overflow">
                    <a:lnL w="11520" cap="flat" cmpd="sng" algn="ctr">
                      <a:solidFill>
                        <a:srgbClr val="F68420"/>
                      </a:solidFill>
                      <a:prstDash val="solid"/>
                      <a:round/>
                      <a:headEnd type="none" w="med" len="med"/>
                      <a:tailEnd type="none" w="med" len="med"/>
                    </a:lnL>
                    <a:lnR>
                      <a:noFill/>
                    </a:lnR>
                    <a:lnT w="11520" cap="flat" cmpd="sng" algn="ctr">
                      <a:solidFill>
                        <a:srgbClr val="F68420"/>
                      </a:solidFill>
                      <a:prstDash val="solid"/>
                      <a:round/>
                      <a:headEnd type="none" w="med" len="med"/>
                      <a:tailEnd type="none" w="med" len="med"/>
                    </a:lnT>
                    <a:lnB>
                      <a:noFill/>
                    </a:lnB>
                    <a:lnTlToBr>
                      <a:noFill/>
                    </a:lnTlToBr>
                    <a:lnBlToTr>
                      <a:noFill/>
                    </a:lnBlToTr>
                    <a:solidFill>
                      <a:srgbClr val="F68420"/>
                    </a:solidFill>
                  </a:tcPr>
                </a:tc>
                <a:tc hMerge="1">
                  <a:txBody>
                    <a:bodyPr/>
                    <a:lstStyle/>
                    <a:p>
                      <a:endParaRPr lang="en-US"/>
                    </a:p>
                  </a:txBody>
                  <a:tcPr/>
                </a:tc>
                <a:extLst>
                  <a:ext uri="{0D108BD9-81ED-4DB2-BD59-A6C34878D82A}">
                    <a16:rowId xmlns:a16="http://schemas.microsoft.com/office/drawing/2014/main" xmlns="" val="10000"/>
                  </a:ext>
                </a:extLst>
              </a:tr>
              <a:tr h="524139">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Railway network length</a:t>
                      </a:r>
                    </a:p>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Belgrade - Zagreb - </a:t>
                      </a:r>
                      <a:r>
                        <a:rPr kumimoji="0" lang="en-US" sz="1000" b="1" i="0" u="none" strike="noStrike" cap="none" normalizeH="0" baseline="0" dirty="0" err="1">
                          <a:ln>
                            <a:noFill/>
                          </a:ln>
                          <a:solidFill>
                            <a:srgbClr val="3E3F68"/>
                          </a:solidFill>
                          <a:effectLst/>
                          <a:latin typeface="Times New Roman" pitchFamily="18" charset="0"/>
                          <a:ea typeface="Microsoft YaHei"/>
                          <a:cs typeface="Times New Roman" pitchFamily="18" charset="0"/>
                        </a:rPr>
                        <a:t>Viena</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Times New Roman" pitchFamily="18" charset="0"/>
                          <a:ea typeface="Microsoft YaHei"/>
                          <a:cs typeface="Times New Roman" pitchFamily="18" charset="0"/>
                        </a:rPr>
                        <a:t>27 </a:t>
                      </a:r>
                      <a:r>
                        <a:rPr lang="en-US" sz="800" b="0" i="0" u="none" strike="noStrike" cap="none" normalizeH="0" baseline="0" dirty="0">
                          <a:ln>
                            <a:noFill/>
                          </a:ln>
                          <a:solidFill>
                            <a:srgbClr val="3E3F68"/>
                          </a:solidFill>
                          <a:effectLst/>
                          <a:latin typeface="Times New Roman" pitchFamily="18" charset="0"/>
                          <a:ea typeface="Microsoft YaHei"/>
                          <a:cs typeface="Times New Roman" pitchFamily="18" charset="0"/>
                        </a:rPr>
                        <a:t>Km</a:t>
                      </a:r>
                      <a:endParaRPr kumimoji="0" lang="en-US" sz="8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344269">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Axial pressure</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Times New Roman" pitchFamily="18" charset="0"/>
                          <a:ea typeface="Microsoft YaHei"/>
                          <a:cs typeface="Times New Roman" pitchFamily="18" charset="0"/>
                        </a:rPr>
                        <a:t>22,5 t</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bl>
          </a:graphicData>
        </a:graphic>
      </p:graphicFrame>
      <p:sp>
        <p:nvSpPr>
          <p:cNvPr id="27700" name="Line 67">
            <a:extLst>
              <a:ext uri="{FF2B5EF4-FFF2-40B4-BE49-F238E27FC236}">
                <a16:creationId xmlns:a16="http://schemas.microsoft.com/office/drawing/2014/main" xmlns="" id="{9478E94C-6D90-4AB7-8B08-9CAE9616BE89}"/>
              </a:ext>
            </a:extLst>
          </p:cNvPr>
          <p:cNvSpPr>
            <a:spLocks noChangeShapeType="1"/>
          </p:cNvSpPr>
          <p:nvPr/>
        </p:nvSpPr>
        <p:spPr bwMode="auto">
          <a:xfrm>
            <a:off x="6477000" y="3346718"/>
            <a:ext cx="1588" cy="233362"/>
          </a:xfrm>
          <a:prstGeom prst="line">
            <a:avLst/>
          </a:prstGeom>
          <a:noFill/>
          <a:ln w="76320" cap="sq">
            <a:solidFill>
              <a:srgbClr val="F6842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pic>
        <p:nvPicPr>
          <p:cNvPr id="27701" name="Picture 68">
            <a:extLst>
              <a:ext uri="{FF2B5EF4-FFF2-40B4-BE49-F238E27FC236}">
                <a16:creationId xmlns:a16="http://schemas.microsoft.com/office/drawing/2014/main" xmlns="" id="{FD6E52A3-21D0-42CC-ADA8-4B828A742BE4}"/>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59025" y="890588"/>
            <a:ext cx="255588"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7702" name="Picture 69">
            <a:extLst>
              <a:ext uri="{FF2B5EF4-FFF2-40B4-BE49-F238E27FC236}">
                <a16:creationId xmlns:a16="http://schemas.microsoft.com/office/drawing/2014/main" xmlns="" id="{68027D66-A481-4D5D-97DA-39EBC557874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546850" y="811213"/>
            <a:ext cx="268288" cy="268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7703" name="Picture 70">
            <a:extLst>
              <a:ext uri="{FF2B5EF4-FFF2-40B4-BE49-F238E27FC236}">
                <a16:creationId xmlns:a16="http://schemas.microsoft.com/office/drawing/2014/main" xmlns="" id="{0A68279C-375B-42C5-A232-9CEF8DC75145}"/>
              </a:ext>
            </a:extLst>
          </p:cNvPr>
          <p:cNvPicPr>
            <a:picLocks noChangeAspect="1" noChangeArrowheads="1"/>
          </p:cNvPicPr>
          <p:nvPr/>
        </p:nvPicPr>
        <p:blipFill>
          <a:blip r:embed="rId5" cstate="print">
            <a:lum bright="70000" contrast="-70000"/>
            <a:extLst>
              <a:ext uri="{28A0092B-C50C-407E-A947-70E740481C1C}">
                <a14:useLocalDpi xmlns:a14="http://schemas.microsoft.com/office/drawing/2010/main" xmlns="" val="0"/>
              </a:ext>
            </a:extLst>
          </a:blip>
          <a:srcRect/>
          <a:stretch>
            <a:fillRect/>
          </a:stretch>
        </p:blipFill>
        <p:spPr bwMode="auto">
          <a:xfrm>
            <a:off x="6172200" y="3305621"/>
            <a:ext cx="255588"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aphicFrame>
        <p:nvGraphicFramePr>
          <p:cNvPr id="20551" name="Group 71">
            <a:extLst>
              <a:ext uri="{FF2B5EF4-FFF2-40B4-BE49-F238E27FC236}">
                <a16:creationId xmlns:a16="http://schemas.microsoft.com/office/drawing/2014/main" xmlns="" id="{632B3107-E172-44B1-B1AA-1F1B606DE7A8}"/>
              </a:ext>
            </a:extLst>
          </p:cNvPr>
          <p:cNvGraphicFramePr>
            <a:graphicFrameLocks noGrp="1"/>
          </p:cNvGraphicFramePr>
          <p:nvPr>
            <p:extLst>
              <p:ext uri="{D42A27DB-BD31-4B8C-83A1-F6EECF244321}">
                <p14:modId xmlns:p14="http://schemas.microsoft.com/office/powerpoint/2010/main" xmlns="" val="1885118326"/>
              </p:ext>
            </p:extLst>
          </p:nvPr>
        </p:nvGraphicFramePr>
        <p:xfrm>
          <a:off x="1374775" y="2811463"/>
          <a:ext cx="1979613" cy="963612"/>
        </p:xfrm>
        <a:graphic>
          <a:graphicData uri="http://schemas.openxmlformats.org/drawingml/2006/table">
            <a:tbl>
              <a:tblPr/>
              <a:tblGrid>
                <a:gridCol w="1111250">
                  <a:extLst>
                    <a:ext uri="{9D8B030D-6E8A-4147-A177-3AD203B41FA5}">
                      <a16:colId xmlns:a16="http://schemas.microsoft.com/office/drawing/2014/main" xmlns="" val="20000"/>
                    </a:ext>
                  </a:extLst>
                </a:gridCol>
                <a:gridCol w="868363">
                  <a:extLst>
                    <a:ext uri="{9D8B030D-6E8A-4147-A177-3AD203B41FA5}">
                      <a16:colId xmlns:a16="http://schemas.microsoft.com/office/drawing/2014/main" xmlns="" val="20001"/>
                    </a:ext>
                  </a:extLst>
                </a:gridCol>
              </a:tblGrid>
              <a:tr h="125413">
                <a:tc gridSpan="2">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3E3F68"/>
                        </a:solidFill>
                        <a:effectLst/>
                        <a:latin typeface="Hero" pitchFamily="50" charset="0"/>
                        <a:ea typeface="Microsoft YaHei" charset="-122"/>
                      </a:endParaRPr>
                    </a:p>
                  </a:txBody>
                  <a:tcPr marT="47086" horzOverflow="overflow">
                    <a:lnL w="11520" cap="flat" cmpd="sng" algn="ctr">
                      <a:solidFill>
                        <a:srgbClr val="F68420"/>
                      </a:solidFill>
                      <a:prstDash val="solid"/>
                      <a:round/>
                      <a:headEnd type="none" w="med" len="med"/>
                      <a:tailEnd type="none" w="med" len="med"/>
                    </a:lnL>
                    <a:lnR>
                      <a:noFill/>
                    </a:lnR>
                    <a:lnT w="11520" cap="flat" cmpd="sng" algn="ctr">
                      <a:solidFill>
                        <a:srgbClr val="F68420"/>
                      </a:solidFill>
                      <a:prstDash val="solid"/>
                      <a:round/>
                      <a:headEnd type="none" w="med" len="med"/>
                      <a:tailEnd type="none" w="med" len="med"/>
                    </a:lnT>
                    <a:lnB>
                      <a:noFill/>
                    </a:lnB>
                    <a:lnTlToBr>
                      <a:noFill/>
                    </a:lnTlToBr>
                    <a:lnBlToTr>
                      <a:noFill/>
                    </a:lnBlToTr>
                    <a:solidFill>
                      <a:srgbClr val="F68420"/>
                    </a:solidFill>
                  </a:tcPr>
                </a:tc>
                <a:tc hMerge="1">
                  <a:txBody>
                    <a:bodyPr/>
                    <a:lstStyle/>
                    <a:p>
                      <a:endParaRPr lang="en-US"/>
                    </a:p>
                  </a:txBody>
                  <a:tcPr/>
                </a:tc>
                <a:extLst>
                  <a:ext uri="{0D108BD9-81ED-4DB2-BD59-A6C34878D82A}">
                    <a16:rowId xmlns:a16="http://schemas.microsoft.com/office/drawing/2014/main" xmlns="" val="10000"/>
                  </a:ext>
                </a:extLst>
              </a:tr>
              <a:tr h="280987">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Sewage system</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100 %</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282575">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Sewage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100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r h="274637">
                <a:tc gridSpan="2">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 Water </a:t>
                      </a:r>
                      <a:r>
                        <a:rPr kumimoji="0" lang="en-US" sz="1000" b="1" i="0" u="none" strike="noStrike" cap="none" normalizeH="0" baseline="0" dirty="0" err="1">
                          <a:ln>
                            <a:noFill/>
                          </a:ln>
                          <a:solidFill>
                            <a:srgbClr val="3E3F68"/>
                          </a:solidFill>
                          <a:effectLst/>
                          <a:latin typeface="Times New Roman" pitchFamily="18" charset="0"/>
                          <a:ea typeface="Microsoft YaHei"/>
                          <a:cs typeface="Times New Roman" pitchFamily="18" charset="0"/>
                        </a:rPr>
                        <a:t>purlfier</a:t>
                      </a: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 in use</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hMerge="1">
                  <a:txBody>
                    <a:bodyPr/>
                    <a:lstStyle/>
                    <a:p>
                      <a:endParaRPr lang="en-US"/>
                    </a:p>
                  </a:txBody>
                  <a:tcPr/>
                </a:tc>
                <a:extLst>
                  <a:ext uri="{0D108BD9-81ED-4DB2-BD59-A6C34878D82A}">
                    <a16:rowId xmlns:a16="http://schemas.microsoft.com/office/drawing/2014/main" xmlns="" val="10003"/>
                  </a:ext>
                </a:extLst>
              </a:tr>
            </a:tbl>
          </a:graphicData>
        </a:graphic>
      </p:graphicFrame>
      <p:sp>
        <p:nvSpPr>
          <p:cNvPr id="27719" name="Line 91">
            <a:extLst>
              <a:ext uri="{FF2B5EF4-FFF2-40B4-BE49-F238E27FC236}">
                <a16:creationId xmlns:a16="http://schemas.microsoft.com/office/drawing/2014/main" xmlns="" id="{547B8CD7-B297-4932-8531-F4E2F4925CCE}"/>
              </a:ext>
            </a:extLst>
          </p:cNvPr>
          <p:cNvSpPr>
            <a:spLocks noChangeShapeType="1"/>
          </p:cNvSpPr>
          <p:nvPr/>
        </p:nvSpPr>
        <p:spPr bwMode="auto">
          <a:xfrm>
            <a:off x="1385888" y="2520950"/>
            <a:ext cx="1587" cy="231775"/>
          </a:xfrm>
          <a:prstGeom prst="line">
            <a:avLst/>
          </a:prstGeom>
          <a:noFill/>
          <a:ln w="76320" cap="sq">
            <a:solidFill>
              <a:srgbClr val="F6842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pic>
        <p:nvPicPr>
          <p:cNvPr id="27720" name="Picture 92">
            <a:extLst>
              <a:ext uri="{FF2B5EF4-FFF2-40B4-BE49-F238E27FC236}">
                <a16:creationId xmlns:a16="http://schemas.microsoft.com/office/drawing/2014/main" xmlns="" id="{214FA6DE-2DC4-4682-BDB5-96C443AC3622}"/>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047750" y="2498725"/>
            <a:ext cx="26828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7721" name="Picture 94">
            <a:extLst>
              <a:ext uri="{FF2B5EF4-FFF2-40B4-BE49-F238E27FC236}">
                <a16:creationId xmlns:a16="http://schemas.microsoft.com/office/drawing/2014/main" xmlns="" id="{B049661D-EDDA-42E4-A533-15991B83A340}"/>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976098" y="3226085"/>
            <a:ext cx="2159589" cy="14729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7722" name="Picture 95">
            <a:extLst>
              <a:ext uri="{FF2B5EF4-FFF2-40B4-BE49-F238E27FC236}">
                <a16:creationId xmlns:a16="http://schemas.microsoft.com/office/drawing/2014/main" xmlns="" id="{2BCAD86E-EB74-4EAB-8A1E-57580FEF24FC}"/>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495801" y="1284269"/>
            <a:ext cx="2192676" cy="14954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7723" name="Picture 96">
            <a:extLst>
              <a:ext uri="{FF2B5EF4-FFF2-40B4-BE49-F238E27FC236}">
                <a16:creationId xmlns:a16="http://schemas.microsoft.com/office/drawing/2014/main" xmlns="" id="{6EDACB3D-5A04-46B0-A58C-669A35FA6A57}"/>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95209" y="897063"/>
            <a:ext cx="1906909" cy="12707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6340EA6C-4522-42DB-A1C6-52595EBCB300}"/>
              </a:ext>
            </a:extLst>
          </p:cNvPr>
          <p:cNvSpPr txBox="1"/>
          <p:nvPr/>
        </p:nvSpPr>
        <p:spPr>
          <a:xfrm>
            <a:off x="3220278" y="241603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Arial"/>
            </a:endParaRPr>
          </a:p>
        </p:txBody>
      </p:sp>
      <p:sp>
        <p:nvSpPr>
          <p:cNvPr id="3" name="TextBox 2">
            <a:extLst>
              <a:ext uri="{FF2B5EF4-FFF2-40B4-BE49-F238E27FC236}">
                <a16:creationId xmlns:a16="http://schemas.microsoft.com/office/drawing/2014/main" xmlns="" id="{07D07100-9DA9-4BA2-A2F9-89B389E45AAF}"/>
              </a:ext>
            </a:extLst>
          </p:cNvPr>
          <p:cNvSpPr txBox="1"/>
          <p:nvPr/>
        </p:nvSpPr>
        <p:spPr>
          <a:xfrm>
            <a:off x="0" y="0"/>
            <a:ext cx="843508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INFRASTRACTURE</a:t>
            </a:r>
            <a:endPar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xmlns="" id="{0F50DA7A-6027-4D1D-94BC-1122128A9E46}"/>
              </a:ext>
            </a:extLst>
          </p:cNvPr>
          <p:cNvSpPr txBox="1"/>
          <p:nvPr/>
        </p:nvSpPr>
        <p:spPr>
          <a:xfrm>
            <a:off x="2816893" y="839203"/>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solidFill>
                  <a:schemeClr val="tx2"/>
                </a:solidFill>
                <a:latin typeface="Times New Roman" pitchFamily="18" charset="0"/>
                <a:cs typeface="Times New Roman" pitchFamily="18" charset="0"/>
              </a:rPr>
              <a:t>ROADS</a:t>
            </a:r>
            <a:endParaRPr lang="en-US" dirty="0">
              <a:solidFill>
                <a:schemeClr val="tx2"/>
              </a:solidFill>
              <a:latin typeface="Times New Roman" pitchFamily="18" charset="0"/>
              <a:cs typeface="Times New Roman" pitchFamily="18" charset="0"/>
            </a:endParaRPr>
          </a:p>
        </p:txBody>
      </p:sp>
      <p:sp>
        <p:nvSpPr>
          <p:cNvPr id="32" name="TextBox 31">
            <a:extLst>
              <a:ext uri="{FF2B5EF4-FFF2-40B4-BE49-F238E27FC236}">
                <a16:creationId xmlns:a16="http://schemas.microsoft.com/office/drawing/2014/main" xmlns="" id="{80C2F75A-254E-41FC-9006-F2EA1761D515}"/>
              </a:ext>
            </a:extLst>
          </p:cNvPr>
          <p:cNvSpPr txBox="1"/>
          <p:nvPr/>
        </p:nvSpPr>
        <p:spPr>
          <a:xfrm>
            <a:off x="1433260" y="245594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tx2"/>
                </a:solidFill>
                <a:latin typeface="Times New Roman" pitchFamily="18" charset="0"/>
                <a:cs typeface="Times New Roman" pitchFamily="18" charset="0"/>
              </a:rPr>
              <a:t>SEWAGE SYSTEM</a:t>
            </a:r>
          </a:p>
        </p:txBody>
      </p:sp>
      <p:sp>
        <p:nvSpPr>
          <p:cNvPr id="33" name="TextBox 32">
            <a:extLst>
              <a:ext uri="{FF2B5EF4-FFF2-40B4-BE49-F238E27FC236}">
                <a16:creationId xmlns:a16="http://schemas.microsoft.com/office/drawing/2014/main" xmlns="" id="{8136CD33-67BA-4420-BF68-DC26E110067F}"/>
              </a:ext>
            </a:extLst>
          </p:cNvPr>
          <p:cNvSpPr txBox="1"/>
          <p:nvPr/>
        </p:nvSpPr>
        <p:spPr>
          <a:xfrm>
            <a:off x="7035465" y="76400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tx2"/>
                </a:solidFill>
                <a:latin typeface="Times New Roman" pitchFamily="18" charset="0"/>
                <a:cs typeface="Times New Roman" pitchFamily="18" charset="0"/>
              </a:rPr>
              <a:t>WATER SUPPLY</a:t>
            </a:r>
            <a:endParaRPr lang="en-US" dirty="0">
              <a:solidFill>
                <a:schemeClr val="tx2"/>
              </a:solidFill>
              <a:latin typeface="Times New Roman" pitchFamily="18" charset="0"/>
              <a:cs typeface="Times New Roman" pitchFamily="18" charset="0"/>
            </a:endParaRPr>
          </a:p>
        </p:txBody>
      </p:sp>
      <p:sp>
        <p:nvSpPr>
          <p:cNvPr id="34" name="TextBox 33">
            <a:extLst>
              <a:ext uri="{FF2B5EF4-FFF2-40B4-BE49-F238E27FC236}">
                <a16:creationId xmlns:a16="http://schemas.microsoft.com/office/drawing/2014/main" xmlns="" id="{2AB07116-FF49-45E3-BFD0-DB9A9B2EC3ED}"/>
              </a:ext>
            </a:extLst>
          </p:cNvPr>
          <p:cNvSpPr txBox="1"/>
          <p:nvPr/>
        </p:nvSpPr>
        <p:spPr>
          <a:xfrm>
            <a:off x="6534397" y="325080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tx2"/>
                </a:solidFill>
                <a:latin typeface="Times New Roman" pitchFamily="18" charset="0"/>
                <a:cs typeface="Times New Roman" pitchFamily="18" charset="0"/>
              </a:rPr>
              <a:t>RAILWAY</a:t>
            </a:r>
          </a:p>
        </p:txBody>
      </p:sp>
      <p:pic>
        <p:nvPicPr>
          <p:cNvPr id="25"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1">
            <a:extLst>
              <a:ext uri="{FF2B5EF4-FFF2-40B4-BE49-F238E27FC236}">
                <a16:creationId xmlns:a16="http://schemas.microsoft.com/office/drawing/2014/main" xmlns="" id="{3BAABCB1-42BE-4120-9AD2-64957DA274FC}"/>
              </a:ext>
            </a:extLst>
          </p:cNvPr>
          <p:cNvSpPr txBox="1">
            <a:spLocks noChangeArrowheads="1"/>
          </p:cNvSpPr>
          <p:nvPr/>
        </p:nvSpPr>
        <p:spPr bwMode="auto">
          <a:xfrm>
            <a:off x="0" y="0"/>
            <a:ext cx="8458200" cy="769938"/>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pSp>
        <p:nvGrpSpPr>
          <p:cNvPr id="51203" name="Group 2">
            <a:extLst>
              <a:ext uri="{FF2B5EF4-FFF2-40B4-BE49-F238E27FC236}">
                <a16:creationId xmlns:a16="http://schemas.microsoft.com/office/drawing/2014/main" xmlns="" id="{E4E92EA3-8B2E-4580-BC24-7E434450126A}"/>
              </a:ext>
            </a:extLst>
          </p:cNvPr>
          <p:cNvGrpSpPr>
            <a:grpSpLocks/>
          </p:cNvGrpSpPr>
          <p:nvPr/>
        </p:nvGrpSpPr>
        <p:grpSpPr bwMode="auto">
          <a:xfrm>
            <a:off x="1099434" y="925329"/>
            <a:ext cx="6644558" cy="3953807"/>
            <a:chOff x="666" y="568"/>
            <a:chExt cx="4218" cy="2401"/>
          </a:xfrm>
        </p:grpSpPr>
        <p:pic>
          <p:nvPicPr>
            <p:cNvPr id="51218" name="Picture 4">
              <a:extLst>
                <a:ext uri="{FF2B5EF4-FFF2-40B4-BE49-F238E27FC236}">
                  <a16:creationId xmlns:a16="http://schemas.microsoft.com/office/drawing/2014/main" xmlns="" id="{051AAD50-4060-4674-84F5-549307066E1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52" y="610"/>
              <a:ext cx="278" cy="2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51219" name="Picture 5">
              <a:extLst>
                <a:ext uri="{FF2B5EF4-FFF2-40B4-BE49-F238E27FC236}">
                  <a16:creationId xmlns:a16="http://schemas.microsoft.com/office/drawing/2014/main" xmlns="" id="{36C74E0F-2702-4132-B47C-BE6F8CF80AB4}"/>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l="28149" t="25165" r="61530" b="10214"/>
            <a:stretch>
              <a:fillRect/>
            </a:stretch>
          </p:blipFill>
          <p:spPr bwMode="auto">
            <a:xfrm>
              <a:off x="3762" y="1014"/>
              <a:ext cx="115" cy="19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51220" name="Text Box 6">
              <a:extLst>
                <a:ext uri="{FF2B5EF4-FFF2-40B4-BE49-F238E27FC236}">
                  <a16:creationId xmlns:a16="http://schemas.microsoft.com/office/drawing/2014/main" xmlns="" id="{55E62967-0801-4B7A-BA8C-79E77D3ED838}"/>
                </a:ext>
              </a:extLst>
            </p:cNvPr>
            <p:cNvSpPr txBox="1">
              <a:spLocks noChangeArrowheads="1"/>
            </p:cNvSpPr>
            <p:nvPr/>
          </p:nvSpPr>
          <p:spPr bwMode="auto">
            <a:xfrm>
              <a:off x="4168" y="1485"/>
              <a:ext cx="575" cy="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Times New Roman" pitchFamily="18" charset="0"/>
                  <a:cs typeface="Times New Roman" pitchFamily="18" charset="0"/>
                </a:rPr>
                <a:t>Working days</a:t>
              </a:r>
            </a:p>
          </p:txBody>
        </p:sp>
        <p:sp>
          <p:nvSpPr>
            <p:cNvPr id="51221" name="Text Box 7">
              <a:extLst>
                <a:ext uri="{FF2B5EF4-FFF2-40B4-BE49-F238E27FC236}">
                  <a16:creationId xmlns:a16="http://schemas.microsoft.com/office/drawing/2014/main" xmlns="" id="{DC42AE69-00AB-4032-B1E7-E55970FD8719}"/>
                </a:ext>
              </a:extLst>
            </p:cNvPr>
            <p:cNvSpPr txBox="1">
              <a:spLocks noChangeArrowheads="1"/>
            </p:cNvSpPr>
            <p:nvPr/>
          </p:nvSpPr>
          <p:spPr bwMode="auto">
            <a:xfrm>
              <a:off x="4127" y="1883"/>
              <a:ext cx="575" cy="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Times New Roman" pitchFamily="18" charset="0"/>
                  <a:cs typeface="Times New Roman" pitchFamily="18" charset="0"/>
                </a:rPr>
                <a:t>Working days</a:t>
              </a:r>
            </a:p>
          </p:txBody>
        </p:sp>
        <p:sp>
          <p:nvSpPr>
            <p:cNvPr id="51222" name="Text Box 8">
              <a:extLst>
                <a:ext uri="{FF2B5EF4-FFF2-40B4-BE49-F238E27FC236}">
                  <a16:creationId xmlns:a16="http://schemas.microsoft.com/office/drawing/2014/main" xmlns="" id="{4489C9E1-637F-4F13-8886-BFC710255DB9}"/>
                </a:ext>
              </a:extLst>
            </p:cNvPr>
            <p:cNvSpPr txBox="1">
              <a:spLocks noChangeArrowheads="1"/>
            </p:cNvSpPr>
            <p:nvPr/>
          </p:nvSpPr>
          <p:spPr bwMode="auto">
            <a:xfrm>
              <a:off x="4141" y="2213"/>
              <a:ext cx="575" cy="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Times New Roman" pitchFamily="18" charset="0"/>
                  <a:cs typeface="Times New Roman" pitchFamily="18" charset="0"/>
                </a:rPr>
                <a:t>Working days</a:t>
              </a:r>
            </a:p>
          </p:txBody>
        </p:sp>
        <p:sp>
          <p:nvSpPr>
            <p:cNvPr id="51223" name="Rectangle 9">
              <a:extLst>
                <a:ext uri="{FF2B5EF4-FFF2-40B4-BE49-F238E27FC236}">
                  <a16:creationId xmlns:a16="http://schemas.microsoft.com/office/drawing/2014/main" xmlns="" id="{092E7420-79C5-4E0F-B435-E96B7363435C}"/>
                </a:ext>
              </a:extLst>
            </p:cNvPr>
            <p:cNvSpPr>
              <a:spLocks noChangeArrowheads="1"/>
            </p:cNvSpPr>
            <p:nvPr/>
          </p:nvSpPr>
          <p:spPr bwMode="auto">
            <a:xfrm>
              <a:off x="1346" y="568"/>
              <a:ext cx="2150" cy="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just"/>
              <a:endParaRPr lang="sr-Latn-RS" altLang="en-US" sz="1200" b="1" dirty="0" smtClean="0">
                <a:solidFill>
                  <a:srgbClr val="3E3F68"/>
                </a:solidFill>
                <a:latin typeface="Times New Roman" pitchFamily="18" charset="0"/>
                <a:cs typeface="Times New Roman" pitchFamily="18" charset="0"/>
              </a:endParaRPr>
            </a:p>
            <a:p>
              <a:pPr algn="just"/>
              <a:r>
                <a:rPr lang="en-US" altLang="en-US" sz="1200" b="1" dirty="0" smtClean="0">
                  <a:solidFill>
                    <a:srgbClr val="3E3F68"/>
                  </a:solidFill>
                  <a:latin typeface="Times New Roman" pitchFamily="18" charset="0"/>
                  <a:cs typeface="Times New Roman" pitchFamily="18" charset="0"/>
                </a:rPr>
                <a:t>Laying </a:t>
              </a:r>
              <a:r>
                <a:rPr lang="en-US" altLang="en-US" sz="1200" b="1" dirty="0">
                  <a:solidFill>
                    <a:srgbClr val="3E3F68"/>
                  </a:solidFill>
                  <a:latin typeface="Times New Roman" pitchFamily="18" charset="0"/>
                  <a:cs typeface="Times New Roman" pitchFamily="18" charset="0"/>
                </a:rPr>
                <a:t>down the location </a:t>
              </a:r>
              <a:r>
                <a:rPr lang="en-US" altLang="en-US" sz="1200" dirty="0">
                  <a:solidFill>
                    <a:srgbClr val="3E3F68"/>
                  </a:solidFill>
                  <a:latin typeface="Times New Roman" pitchFamily="18" charset="0"/>
                  <a:cs typeface="Times New Roman" pitchFamily="18" charset="0"/>
                </a:rPr>
                <a:t>conditions for the </a:t>
              </a:r>
              <a:r>
                <a:rPr lang="en-US" altLang="en-US" sz="1200" dirty="0" err="1" smtClean="0">
                  <a:solidFill>
                    <a:srgbClr val="3E3F68"/>
                  </a:solidFill>
                  <a:latin typeface="Times New Roman" pitchFamily="18" charset="0"/>
                  <a:cs typeface="Times New Roman" pitchFamily="18" charset="0"/>
                </a:rPr>
                <a:t>cadast</a:t>
              </a:r>
              <a:r>
                <a:rPr lang="sr-Latn-RS" altLang="en-US" sz="1200" dirty="0" smtClean="0">
                  <a:solidFill>
                    <a:srgbClr val="3E3F68"/>
                  </a:solidFill>
                  <a:latin typeface="Times New Roman" pitchFamily="18" charset="0"/>
                  <a:cs typeface="Times New Roman" pitchFamily="18" charset="0"/>
                </a:rPr>
                <a:t>re</a:t>
              </a:r>
              <a:r>
                <a:rPr lang="en-US" altLang="en-US" sz="1200" dirty="0" smtClean="0">
                  <a:solidFill>
                    <a:srgbClr val="3E3F68"/>
                  </a:solidFill>
                  <a:latin typeface="Times New Roman" pitchFamily="18" charset="0"/>
                  <a:cs typeface="Times New Roman" pitchFamily="18" charset="0"/>
                </a:rPr>
                <a:t> </a:t>
              </a:r>
              <a:r>
                <a:rPr lang="en-US" altLang="en-US" sz="1200" dirty="0">
                  <a:solidFill>
                    <a:srgbClr val="3E3F68"/>
                  </a:solidFill>
                  <a:latin typeface="Times New Roman" pitchFamily="18" charset="0"/>
                  <a:cs typeface="Times New Roman" pitchFamily="18" charset="0"/>
                </a:rPr>
                <a:t>parcel suitable for construction - </a:t>
              </a:r>
              <a:r>
                <a:rPr lang="sr-Latn-RS" altLang="en-US" sz="1200" dirty="0">
                  <a:solidFill>
                    <a:srgbClr val="3E3F68"/>
                  </a:solidFill>
                  <a:latin typeface="Times New Roman" pitchFamily="18" charset="0"/>
                  <a:cs typeface="Times New Roman" pitchFamily="18" charset="0"/>
                </a:rPr>
                <a:t>since</a:t>
              </a:r>
              <a:r>
                <a:rPr lang="en-US" altLang="en-US" sz="1200" dirty="0">
                  <a:solidFill>
                    <a:srgbClr val="3E3F68"/>
                  </a:solidFill>
                  <a:latin typeface="Times New Roman" pitchFamily="18" charset="0"/>
                  <a:cs typeface="Times New Roman" pitchFamily="18" charset="0"/>
                </a:rPr>
                <a:t> the day of obtaining all specific terms, permits, and other documents</a:t>
              </a:r>
              <a:r>
                <a:rPr lang="en-US" altLang="en-US" sz="1200" dirty="0" smtClean="0">
                  <a:solidFill>
                    <a:srgbClr val="3E3F68"/>
                  </a:solidFill>
                  <a:latin typeface="Times New Roman" pitchFamily="18" charset="0"/>
                  <a:cs typeface="Times New Roman" pitchFamily="18" charset="0"/>
                </a:rPr>
                <a:t>.</a:t>
              </a:r>
              <a:endParaRPr lang="sr-Latn-RS" altLang="en-US" sz="1200" dirty="0" smtClean="0">
                <a:solidFill>
                  <a:srgbClr val="3E3F68"/>
                </a:solidFill>
                <a:latin typeface="Times New Roman" pitchFamily="18" charset="0"/>
                <a:cs typeface="Times New Roman" pitchFamily="18" charset="0"/>
              </a:endParaRPr>
            </a:p>
            <a:p>
              <a:pPr algn="just"/>
              <a:endParaRPr lang="en-US" altLang="en-US" sz="1200" dirty="0">
                <a:solidFill>
                  <a:srgbClr val="3E3F68"/>
                </a:solidFill>
                <a:latin typeface="Times New Roman" pitchFamily="18" charset="0"/>
                <a:cs typeface="Times New Roman" pitchFamily="18" charset="0"/>
              </a:endParaRPr>
            </a:p>
          </p:txBody>
        </p:sp>
        <p:sp>
          <p:nvSpPr>
            <p:cNvPr id="51226" name="Rectangle 12">
              <a:extLst>
                <a:ext uri="{FF2B5EF4-FFF2-40B4-BE49-F238E27FC236}">
                  <a16:creationId xmlns:a16="http://schemas.microsoft.com/office/drawing/2014/main" xmlns="" id="{305555D8-AA5B-4A45-ADB6-9958BB2B5817}"/>
                </a:ext>
              </a:extLst>
            </p:cNvPr>
            <p:cNvSpPr>
              <a:spLocks noChangeArrowheads="1"/>
            </p:cNvSpPr>
            <p:nvPr/>
          </p:nvSpPr>
          <p:spPr bwMode="auto">
            <a:xfrm>
              <a:off x="1286" y="1140"/>
              <a:ext cx="2045" cy="1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just"/>
              <a:endParaRPr lang="en-US" altLang="en-US" sz="1100" dirty="0">
                <a:solidFill>
                  <a:srgbClr val="3E3F68"/>
                </a:solidFill>
                <a:latin typeface="Hero" pitchFamily="50" charset="0"/>
              </a:endParaRPr>
            </a:p>
          </p:txBody>
        </p:sp>
        <p:sp>
          <p:nvSpPr>
            <p:cNvPr id="51227" name="Rectangle 13">
              <a:extLst>
                <a:ext uri="{FF2B5EF4-FFF2-40B4-BE49-F238E27FC236}">
                  <a16:creationId xmlns:a16="http://schemas.microsoft.com/office/drawing/2014/main" xmlns="" id="{0CB3E1C1-A4B9-40D1-B416-7ACDD4DAF2D9}"/>
                </a:ext>
              </a:extLst>
            </p:cNvPr>
            <p:cNvSpPr>
              <a:spLocks noChangeArrowheads="1"/>
            </p:cNvSpPr>
            <p:nvPr/>
          </p:nvSpPr>
          <p:spPr bwMode="auto">
            <a:xfrm>
              <a:off x="1351" y="1103"/>
              <a:ext cx="2120" cy="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just"/>
              <a:r>
                <a:rPr lang="en-US" altLang="en-US" sz="1200" dirty="0" smtClean="0">
                  <a:solidFill>
                    <a:srgbClr val="3E3F68"/>
                  </a:solidFill>
                  <a:latin typeface="Times New Roman" pitchFamily="18" charset="0"/>
                  <a:cs typeface="Times New Roman" pitchFamily="18" charset="0"/>
                </a:rPr>
                <a:t>Based on construction work registration, </a:t>
              </a:r>
              <a:r>
                <a:rPr lang="en-US" altLang="en-US" sz="1200" b="1" dirty="0" smtClean="0">
                  <a:solidFill>
                    <a:srgbClr val="3E3F68"/>
                  </a:solidFill>
                  <a:latin typeface="Times New Roman" pitchFamily="18" charset="0"/>
                  <a:cs typeface="Times New Roman" pitchFamily="18" charset="0"/>
                </a:rPr>
                <a:t>issuing the verification for the application receiving without delay</a:t>
              </a:r>
              <a:r>
                <a:rPr lang="en-US" altLang="en-US" sz="1200" dirty="0" smtClean="0">
                  <a:solidFill>
                    <a:srgbClr val="3E3F68"/>
                  </a:solidFill>
                  <a:latin typeface="Times New Roman" pitchFamily="18" charset="0"/>
                  <a:cs typeface="Times New Roman" pitchFamily="18" charset="0"/>
                </a:rPr>
                <a:t>, verifying that the complete documentation has been submitted.*/**</a:t>
              </a:r>
              <a:endParaRPr lang="sr-Latn-RS" altLang="en-US" sz="1200" dirty="0" smtClean="0">
                <a:solidFill>
                  <a:srgbClr val="3E3F68"/>
                </a:solidFill>
                <a:latin typeface="Times New Roman" pitchFamily="18" charset="0"/>
                <a:cs typeface="Times New Roman" pitchFamily="18" charset="0"/>
              </a:endParaRPr>
            </a:p>
            <a:p>
              <a:pPr algn="just"/>
              <a:endParaRPr lang="sr-Latn-RS" altLang="en-US" sz="1200" dirty="0" smtClean="0">
                <a:solidFill>
                  <a:srgbClr val="3E3F68"/>
                </a:solidFill>
                <a:latin typeface="Times New Roman" pitchFamily="18" charset="0"/>
                <a:cs typeface="Times New Roman" pitchFamily="18" charset="0"/>
              </a:endParaRPr>
            </a:p>
            <a:p>
              <a:pPr algn="just"/>
              <a:r>
                <a:rPr lang="en-US" altLang="en-US" sz="1200" b="1" dirty="0" smtClean="0">
                  <a:solidFill>
                    <a:srgbClr val="3E3F68"/>
                  </a:solidFill>
                  <a:latin typeface="Times New Roman" pitchFamily="18" charset="0"/>
                  <a:cs typeface="Times New Roman" pitchFamily="18" charset="0"/>
                </a:rPr>
                <a:t>Granting the construction permits </a:t>
              </a:r>
              <a:r>
                <a:rPr lang="en-US" altLang="en-US" sz="1200" dirty="0" smtClean="0">
                  <a:solidFill>
                    <a:srgbClr val="3E3F68"/>
                  </a:solidFill>
                  <a:latin typeface="Times New Roman" pitchFamily="18" charset="0"/>
                  <a:cs typeface="Times New Roman" pitchFamily="18" charset="0"/>
                </a:rPr>
                <a:t>- since the day of the request submission.</a:t>
              </a:r>
              <a:endParaRPr lang="en-US" altLang="en-US" sz="1200" dirty="0">
                <a:solidFill>
                  <a:srgbClr val="3E3F68"/>
                </a:solidFill>
                <a:latin typeface="Times New Roman" pitchFamily="18" charset="0"/>
                <a:cs typeface="Times New Roman" pitchFamily="18" charset="0"/>
              </a:endParaRPr>
            </a:p>
          </p:txBody>
        </p:sp>
        <p:sp>
          <p:nvSpPr>
            <p:cNvPr id="51228" name="Rectangle 14">
              <a:extLst>
                <a:ext uri="{FF2B5EF4-FFF2-40B4-BE49-F238E27FC236}">
                  <a16:creationId xmlns:a16="http://schemas.microsoft.com/office/drawing/2014/main" xmlns="" id="{37DB03A9-B4CB-48C7-88EC-F55E1C550DD5}"/>
                </a:ext>
              </a:extLst>
            </p:cNvPr>
            <p:cNvSpPr>
              <a:spLocks noChangeArrowheads="1"/>
            </p:cNvSpPr>
            <p:nvPr/>
          </p:nvSpPr>
          <p:spPr bwMode="auto">
            <a:xfrm>
              <a:off x="1319" y="2121"/>
              <a:ext cx="2129" cy="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just"/>
              <a:endParaRPr lang="en-US" altLang="en-US" sz="1100" b="1" dirty="0">
                <a:solidFill>
                  <a:srgbClr val="3E3F68"/>
                </a:solidFill>
                <a:latin typeface="Hero" pitchFamily="50" charset="0"/>
              </a:endParaRPr>
            </a:p>
            <a:p>
              <a:pPr algn="just"/>
              <a:r>
                <a:rPr lang="en-US" altLang="en-US" sz="1100" b="1" dirty="0">
                  <a:solidFill>
                    <a:srgbClr val="3E3F68"/>
                  </a:solidFill>
                  <a:latin typeface="Times New Roman" pitchFamily="18" charset="0"/>
                  <a:cs typeface="Times New Roman" pitchFamily="18" charset="0"/>
                </a:rPr>
                <a:t>Granting the final </a:t>
              </a:r>
              <a:r>
                <a:rPr lang="en-US" altLang="en-US" sz="1100" b="1" dirty="0" smtClean="0">
                  <a:solidFill>
                    <a:srgbClr val="3E3F68"/>
                  </a:solidFill>
                  <a:latin typeface="Times New Roman" pitchFamily="18" charset="0"/>
                  <a:cs typeface="Times New Roman" pitchFamily="18" charset="0"/>
                </a:rPr>
                <a:t>approval</a:t>
              </a:r>
              <a:r>
                <a:rPr lang="sr-Latn-RS" altLang="en-US" sz="1100" b="1" dirty="0" smtClean="0">
                  <a:solidFill>
                    <a:srgbClr val="3E3F68"/>
                  </a:solidFill>
                  <a:latin typeface="Times New Roman" pitchFamily="18" charset="0"/>
                  <a:cs typeface="Times New Roman" pitchFamily="18" charset="0"/>
                </a:rPr>
                <a:t> </a:t>
              </a:r>
              <a:r>
                <a:rPr lang="sr-Latn-RS" altLang="en-US" sz="1100" dirty="0" smtClean="0">
                  <a:solidFill>
                    <a:srgbClr val="3E3F68"/>
                  </a:solidFill>
                  <a:latin typeface="Times New Roman" pitchFamily="18" charset="0"/>
                  <a:cs typeface="Times New Roman" pitchFamily="18" charset="0"/>
                </a:rPr>
                <a:t>(exploitation permit)</a:t>
              </a:r>
              <a:r>
                <a:rPr lang="en-US" altLang="en-US" sz="1100" dirty="0" smtClean="0">
                  <a:solidFill>
                    <a:srgbClr val="3E3F68"/>
                  </a:solidFill>
                  <a:latin typeface="Times New Roman" pitchFamily="18" charset="0"/>
                  <a:cs typeface="Times New Roman" pitchFamily="18" charset="0"/>
                </a:rPr>
                <a:t> </a:t>
              </a:r>
              <a:r>
                <a:rPr lang="en-US" altLang="en-US" sz="1100" dirty="0">
                  <a:solidFill>
                    <a:srgbClr val="3E3F68"/>
                  </a:solidFill>
                  <a:latin typeface="Times New Roman" pitchFamily="18" charset="0"/>
                  <a:cs typeface="Times New Roman" pitchFamily="18" charset="0"/>
                </a:rPr>
                <a:t>upon receiving the submitted request.</a:t>
              </a:r>
            </a:p>
          </p:txBody>
        </p:sp>
        <p:sp>
          <p:nvSpPr>
            <p:cNvPr id="51229" name="Rectangle 15">
              <a:extLst>
                <a:ext uri="{FF2B5EF4-FFF2-40B4-BE49-F238E27FC236}">
                  <a16:creationId xmlns:a16="http://schemas.microsoft.com/office/drawing/2014/main" xmlns="" id="{8D1D29B1-9D13-4CFC-BF91-FCC94035E2B6}"/>
                </a:ext>
              </a:extLst>
            </p:cNvPr>
            <p:cNvSpPr>
              <a:spLocks noChangeArrowheads="1"/>
            </p:cNvSpPr>
            <p:nvPr/>
          </p:nvSpPr>
          <p:spPr bwMode="auto">
            <a:xfrm>
              <a:off x="1314" y="2708"/>
              <a:ext cx="2288" cy="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just"/>
              <a:r>
                <a:rPr lang="en-US" altLang="en-US" sz="1200" b="1" dirty="0">
                  <a:solidFill>
                    <a:srgbClr val="3E3F68"/>
                  </a:solidFill>
                  <a:latin typeface="Times New Roman" pitchFamily="18" charset="0"/>
                  <a:cs typeface="Times New Roman" pitchFamily="18" charset="0"/>
                </a:rPr>
                <a:t>Reg</a:t>
              </a:r>
              <a:r>
                <a:rPr lang="en-US" altLang="en-US" sz="1200" dirty="0">
                  <a:solidFill>
                    <a:srgbClr val="3E3F68"/>
                  </a:solidFill>
                  <a:latin typeface="Times New Roman" pitchFamily="18" charset="0"/>
                  <a:cs typeface="Times New Roman" pitchFamily="18" charset="0"/>
                </a:rPr>
                <a:t>i</a:t>
              </a:r>
              <a:r>
                <a:rPr lang="en-US" altLang="en-US" sz="1200" b="1" dirty="0">
                  <a:solidFill>
                    <a:srgbClr val="3E3F68"/>
                  </a:solidFill>
                  <a:latin typeface="Times New Roman" pitchFamily="18" charset="0"/>
                  <a:cs typeface="Times New Roman" pitchFamily="18" charset="0"/>
                </a:rPr>
                <a:t>stering in the </a:t>
              </a:r>
              <a:r>
                <a:rPr lang="en-US" altLang="en-US" sz="1200" b="1" dirty="0" smtClean="0">
                  <a:solidFill>
                    <a:srgbClr val="3E3F68"/>
                  </a:solidFill>
                  <a:latin typeface="Times New Roman" pitchFamily="18" charset="0"/>
                  <a:cs typeface="Times New Roman" pitchFamily="18" charset="0"/>
                </a:rPr>
                <a:t>ca</a:t>
              </a:r>
              <a:r>
                <a:rPr lang="sr-Latn-RS" altLang="en-US" sz="1200" b="1" dirty="0" smtClean="0">
                  <a:solidFill>
                    <a:srgbClr val="3E3F68"/>
                  </a:solidFill>
                  <a:latin typeface="Times New Roman" pitchFamily="18" charset="0"/>
                  <a:cs typeface="Times New Roman" pitchFamily="18" charset="0"/>
                </a:rPr>
                <a:t>d</a:t>
              </a:r>
              <a:r>
                <a:rPr lang="en-US" altLang="en-US" sz="1200" b="1" dirty="0" err="1" smtClean="0">
                  <a:solidFill>
                    <a:srgbClr val="3E3F68"/>
                  </a:solidFill>
                  <a:latin typeface="Times New Roman" pitchFamily="18" charset="0"/>
                  <a:cs typeface="Times New Roman" pitchFamily="18" charset="0"/>
                </a:rPr>
                <a:t>ast</a:t>
              </a:r>
              <a:r>
                <a:rPr lang="sr-Latn-RS" altLang="en-US" sz="1200" b="1" dirty="0" smtClean="0">
                  <a:solidFill>
                    <a:srgbClr val="3E3F68"/>
                  </a:solidFill>
                  <a:latin typeface="Times New Roman" pitchFamily="18" charset="0"/>
                  <a:cs typeface="Times New Roman" pitchFamily="18" charset="0"/>
                </a:rPr>
                <a:t>re</a:t>
              </a:r>
              <a:r>
                <a:rPr lang="en-US" altLang="en-US" sz="1100" b="1" dirty="0" smtClean="0">
                  <a:solidFill>
                    <a:srgbClr val="3E3F68"/>
                  </a:solidFill>
                  <a:latin typeface="Arial Black" panose="020B0A04020102020204" pitchFamily="34" charset="0"/>
                </a:rPr>
                <a:t>.</a:t>
              </a:r>
              <a:endParaRPr lang="en-US" altLang="en-US" sz="1100" b="1" dirty="0">
                <a:solidFill>
                  <a:srgbClr val="3E3F68"/>
                </a:solidFill>
                <a:latin typeface="Arial Black" panose="020B0A04020102020204" pitchFamily="34" charset="0"/>
              </a:endParaRPr>
            </a:p>
          </p:txBody>
        </p:sp>
        <p:sp>
          <p:nvSpPr>
            <p:cNvPr id="51230" name="Text Box 16">
              <a:extLst>
                <a:ext uri="{FF2B5EF4-FFF2-40B4-BE49-F238E27FC236}">
                  <a16:creationId xmlns:a16="http://schemas.microsoft.com/office/drawing/2014/main" xmlns="" id="{1B1E161B-11CA-4CA4-A098-6374C379670E}"/>
                </a:ext>
              </a:extLst>
            </p:cNvPr>
            <p:cNvSpPr txBox="1">
              <a:spLocks noChangeArrowheads="1"/>
            </p:cNvSpPr>
            <p:nvPr/>
          </p:nvSpPr>
          <p:spPr bwMode="auto">
            <a:xfrm>
              <a:off x="3899" y="1410"/>
              <a:ext cx="195" cy="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5</a:t>
              </a:r>
            </a:p>
          </p:txBody>
        </p:sp>
        <p:sp>
          <p:nvSpPr>
            <p:cNvPr id="51231" name="Text Box 17">
              <a:extLst>
                <a:ext uri="{FF2B5EF4-FFF2-40B4-BE49-F238E27FC236}">
                  <a16:creationId xmlns:a16="http://schemas.microsoft.com/office/drawing/2014/main" xmlns="" id="{E0D13C0A-6FBE-499E-9916-2716B4D7D2B5}"/>
                </a:ext>
              </a:extLst>
            </p:cNvPr>
            <p:cNvSpPr txBox="1">
              <a:spLocks noChangeArrowheads="1"/>
            </p:cNvSpPr>
            <p:nvPr/>
          </p:nvSpPr>
          <p:spPr bwMode="auto">
            <a:xfrm>
              <a:off x="3897" y="2425"/>
              <a:ext cx="195" cy="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5</a:t>
              </a:r>
            </a:p>
          </p:txBody>
        </p:sp>
        <p:sp>
          <p:nvSpPr>
            <p:cNvPr id="51232" name="Text Box 18">
              <a:extLst>
                <a:ext uri="{FF2B5EF4-FFF2-40B4-BE49-F238E27FC236}">
                  <a16:creationId xmlns:a16="http://schemas.microsoft.com/office/drawing/2014/main" xmlns="" id="{1B44C913-F2DE-4EB1-9040-D9207545E7E3}"/>
                </a:ext>
              </a:extLst>
            </p:cNvPr>
            <p:cNvSpPr txBox="1">
              <a:spLocks noChangeArrowheads="1"/>
            </p:cNvSpPr>
            <p:nvPr/>
          </p:nvSpPr>
          <p:spPr bwMode="auto">
            <a:xfrm>
              <a:off x="3914" y="2713"/>
              <a:ext cx="195" cy="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5</a:t>
              </a:r>
            </a:p>
          </p:txBody>
        </p:sp>
        <p:sp>
          <p:nvSpPr>
            <p:cNvPr id="51233" name="Text Box 19">
              <a:extLst>
                <a:ext uri="{FF2B5EF4-FFF2-40B4-BE49-F238E27FC236}">
                  <a16:creationId xmlns:a16="http://schemas.microsoft.com/office/drawing/2014/main" xmlns="" id="{729F4D7E-1FBB-497B-8295-E15A1C14CA29}"/>
                </a:ext>
              </a:extLst>
            </p:cNvPr>
            <p:cNvSpPr txBox="1">
              <a:spLocks noChangeArrowheads="1"/>
            </p:cNvSpPr>
            <p:nvPr/>
          </p:nvSpPr>
          <p:spPr bwMode="auto">
            <a:xfrm>
              <a:off x="4172" y="1392"/>
              <a:ext cx="543"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Times New Roman" pitchFamily="18" charset="0"/>
                  <a:cs typeface="Times New Roman" pitchFamily="18" charset="0"/>
                </a:rPr>
                <a:t>No </a:t>
              </a:r>
              <a:r>
                <a:rPr lang="sr-Latn-RS" altLang="en-US" sz="900" dirty="0">
                  <a:solidFill>
                    <a:srgbClr val="7F7F7F"/>
                  </a:solidFill>
                  <a:latin typeface="Times New Roman" pitchFamily="18" charset="0"/>
                  <a:cs typeface="Times New Roman" pitchFamily="18" charset="0"/>
                </a:rPr>
                <a:t>L</a:t>
              </a:r>
              <a:r>
                <a:rPr lang="en-US" altLang="en-US" sz="900" dirty="0" err="1">
                  <a:solidFill>
                    <a:srgbClr val="7F7F7F"/>
                  </a:solidFill>
                  <a:latin typeface="Times New Roman" pitchFamily="18" charset="0"/>
                  <a:cs typeface="Times New Roman" pitchFamily="18" charset="0"/>
                </a:rPr>
                <a:t>ater</a:t>
              </a:r>
              <a:r>
                <a:rPr lang="en-US" altLang="en-US" sz="900" dirty="0">
                  <a:solidFill>
                    <a:srgbClr val="7F7F7F"/>
                  </a:solidFill>
                  <a:latin typeface="Times New Roman" pitchFamily="18" charset="0"/>
                  <a:cs typeface="Times New Roman" pitchFamily="18" charset="0"/>
                </a:rPr>
                <a:t> than</a:t>
              </a:r>
              <a:r>
                <a:rPr lang="en-US" altLang="en-US" sz="900" dirty="0">
                  <a:solidFill>
                    <a:srgbClr val="7F7F7F"/>
                  </a:solidFill>
                  <a:latin typeface="Hero" pitchFamily="50" charset="0"/>
                </a:rPr>
                <a:t>:</a:t>
              </a:r>
            </a:p>
          </p:txBody>
        </p:sp>
        <p:sp>
          <p:nvSpPr>
            <p:cNvPr id="51234" name="Text Box 20">
              <a:extLst>
                <a:ext uri="{FF2B5EF4-FFF2-40B4-BE49-F238E27FC236}">
                  <a16:creationId xmlns:a16="http://schemas.microsoft.com/office/drawing/2014/main" xmlns="" id="{DE2AADCB-9850-439E-B49F-21C72752A145}"/>
                </a:ext>
              </a:extLst>
            </p:cNvPr>
            <p:cNvSpPr txBox="1">
              <a:spLocks noChangeArrowheads="1"/>
            </p:cNvSpPr>
            <p:nvPr/>
          </p:nvSpPr>
          <p:spPr bwMode="auto">
            <a:xfrm>
              <a:off x="4133" y="1767"/>
              <a:ext cx="543"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Times New Roman" pitchFamily="18" charset="0"/>
                  <a:cs typeface="Times New Roman" pitchFamily="18" charset="0"/>
                </a:rPr>
                <a:t>No Later than</a:t>
              </a:r>
              <a:r>
                <a:rPr lang="en-US" altLang="en-US" sz="900" dirty="0">
                  <a:solidFill>
                    <a:srgbClr val="7F7F7F"/>
                  </a:solidFill>
                  <a:latin typeface="Hero" pitchFamily="50" charset="0"/>
                </a:rPr>
                <a:t>:</a:t>
              </a:r>
            </a:p>
          </p:txBody>
        </p:sp>
        <p:sp>
          <p:nvSpPr>
            <p:cNvPr id="51235" name="Text Box 21">
              <a:extLst>
                <a:ext uri="{FF2B5EF4-FFF2-40B4-BE49-F238E27FC236}">
                  <a16:creationId xmlns:a16="http://schemas.microsoft.com/office/drawing/2014/main" xmlns="" id="{1D563010-7A32-4E72-9B56-A0C31CFE2035}"/>
                </a:ext>
              </a:extLst>
            </p:cNvPr>
            <p:cNvSpPr txBox="1">
              <a:spLocks noChangeArrowheads="1"/>
            </p:cNvSpPr>
            <p:nvPr/>
          </p:nvSpPr>
          <p:spPr bwMode="auto">
            <a:xfrm>
              <a:off x="4122" y="2086"/>
              <a:ext cx="762" cy="1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Times New Roman" pitchFamily="18" charset="0"/>
                  <a:cs typeface="Times New Roman" pitchFamily="18" charset="0"/>
                </a:rPr>
                <a:t>No Later than</a:t>
              </a:r>
              <a:r>
                <a:rPr lang="en-US" altLang="en-US" sz="900" dirty="0">
                  <a:solidFill>
                    <a:srgbClr val="7F7F7F"/>
                  </a:solidFill>
                  <a:latin typeface="Hero" pitchFamily="50" charset="0"/>
                </a:rPr>
                <a:t>:</a:t>
              </a:r>
            </a:p>
          </p:txBody>
        </p:sp>
        <p:sp>
          <p:nvSpPr>
            <p:cNvPr id="51238" name="Line 24">
              <a:extLst>
                <a:ext uri="{FF2B5EF4-FFF2-40B4-BE49-F238E27FC236}">
                  <a16:creationId xmlns:a16="http://schemas.microsoft.com/office/drawing/2014/main" xmlns="" id="{06E31627-F776-4DE7-95A7-0D5058B772D8}"/>
                </a:ext>
              </a:extLst>
            </p:cNvPr>
            <p:cNvSpPr>
              <a:spLocks noChangeShapeType="1"/>
            </p:cNvSpPr>
            <p:nvPr/>
          </p:nvSpPr>
          <p:spPr bwMode="auto">
            <a:xfrm>
              <a:off x="666" y="1855"/>
              <a:ext cx="0" cy="275"/>
            </a:xfrm>
            <a:prstGeom prst="line">
              <a:avLst/>
            </a:prstGeom>
            <a:noFill/>
            <a:ln w="9360" cap="sq">
              <a:solidFill>
                <a:srgbClr val="D9D9D9"/>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51239" name="Line 25">
              <a:extLst>
                <a:ext uri="{FF2B5EF4-FFF2-40B4-BE49-F238E27FC236}">
                  <a16:creationId xmlns:a16="http://schemas.microsoft.com/office/drawing/2014/main" xmlns="" id="{9BDE706D-6404-424A-A51C-90C1A3F651E6}"/>
                </a:ext>
              </a:extLst>
            </p:cNvPr>
            <p:cNvSpPr>
              <a:spLocks noChangeShapeType="1"/>
            </p:cNvSpPr>
            <p:nvPr/>
          </p:nvSpPr>
          <p:spPr bwMode="auto">
            <a:xfrm>
              <a:off x="666" y="2133"/>
              <a:ext cx="502" cy="0"/>
            </a:xfrm>
            <a:prstGeom prst="line">
              <a:avLst/>
            </a:prstGeom>
            <a:noFill/>
            <a:ln w="9360" cap="sq">
              <a:solidFill>
                <a:srgbClr val="D9D9D9"/>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51240" name="Text Box 26">
              <a:extLst>
                <a:ext uri="{FF2B5EF4-FFF2-40B4-BE49-F238E27FC236}">
                  <a16:creationId xmlns:a16="http://schemas.microsoft.com/office/drawing/2014/main" xmlns="" id="{207BBE3E-8A40-4156-AE6B-1E2E49E84FB9}"/>
                </a:ext>
              </a:extLst>
            </p:cNvPr>
            <p:cNvSpPr txBox="1">
              <a:spLocks noChangeArrowheads="1"/>
            </p:cNvSpPr>
            <p:nvPr/>
          </p:nvSpPr>
          <p:spPr bwMode="auto">
            <a:xfrm>
              <a:off x="1321" y="2166"/>
              <a:ext cx="2035" cy="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endParaRPr lang="en-US" altLang="en-US" sz="1000" dirty="0">
                <a:solidFill>
                  <a:srgbClr val="3E3F68"/>
                </a:solidFill>
                <a:latin typeface="Times New Roman" pitchFamily="18" charset="0"/>
                <a:cs typeface="Times New Roman" pitchFamily="18" charset="0"/>
              </a:endParaRPr>
            </a:p>
          </p:txBody>
        </p:sp>
        <p:sp>
          <p:nvSpPr>
            <p:cNvPr id="51241" name="Text Box 27">
              <a:extLst>
                <a:ext uri="{FF2B5EF4-FFF2-40B4-BE49-F238E27FC236}">
                  <a16:creationId xmlns:a16="http://schemas.microsoft.com/office/drawing/2014/main" xmlns="" id="{A9BC2858-2444-4DDD-B451-A44D8669A8D6}"/>
                </a:ext>
              </a:extLst>
            </p:cNvPr>
            <p:cNvSpPr txBox="1">
              <a:spLocks noChangeArrowheads="1"/>
            </p:cNvSpPr>
            <p:nvPr/>
          </p:nvSpPr>
          <p:spPr bwMode="auto">
            <a:xfrm>
              <a:off x="3890" y="1801"/>
              <a:ext cx="195" cy="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5</a:t>
              </a:r>
            </a:p>
          </p:txBody>
        </p:sp>
        <p:sp>
          <p:nvSpPr>
            <p:cNvPr id="51242" name="Text Box 28">
              <a:extLst>
                <a:ext uri="{FF2B5EF4-FFF2-40B4-BE49-F238E27FC236}">
                  <a16:creationId xmlns:a16="http://schemas.microsoft.com/office/drawing/2014/main" xmlns="" id="{624829D8-4AE0-4593-A282-9F9111F5C8BE}"/>
                </a:ext>
              </a:extLst>
            </p:cNvPr>
            <p:cNvSpPr txBox="1">
              <a:spLocks noChangeArrowheads="1"/>
            </p:cNvSpPr>
            <p:nvPr/>
          </p:nvSpPr>
          <p:spPr bwMode="auto">
            <a:xfrm>
              <a:off x="1332" y="2362"/>
              <a:ext cx="1920"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endParaRPr lang="en-US" altLang="en-US" sz="1100" dirty="0">
                <a:solidFill>
                  <a:srgbClr val="3E3F68"/>
                </a:solidFill>
                <a:latin typeface="Times New Roman" pitchFamily="18" charset="0"/>
                <a:cs typeface="Times New Roman" pitchFamily="18" charset="0"/>
              </a:endParaRPr>
            </a:p>
          </p:txBody>
        </p:sp>
        <p:sp>
          <p:nvSpPr>
            <p:cNvPr id="51243" name="Text Box 29">
              <a:extLst>
                <a:ext uri="{FF2B5EF4-FFF2-40B4-BE49-F238E27FC236}">
                  <a16:creationId xmlns:a16="http://schemas.microsoft.com/office/drawing/2014/main" xmlns="" id="{E4BD4142-DD04-4C4C-80C9-730557C7FFE7}"/>
                </a:ext>
              </a:extLst>
            </p:cNvPr>
            <p:cNvSpPr txBox="1">
              <a:spLocks noChangeArrowheads="1"/>
            </p:cNvSpPr>
            <p:nvPr/>
          </p:nvSpPr>
          <p:spPr bwMode="auto">
            <a:xfrm>
              <a:off x="3894" y="2097"/>
              <a:ext cx="195" cy="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3</a:t>
              </a:r>
            </a:p>
          </p:txBody>
        </p:sp>
        <p:sp>
          <p:nvSpPr>
            <p:cNvPr id="51244" name="Text Box 30">
              <a:extLst>
                <a:ext uri="{FF2B5EF4-FFF2-40B4-BE49-F238E27FC236}">
                  <a16:creationId xmlns:a16="http://schemas.microsoft.com/office/drawing/2014/main" xmlns="" id="{C690C321-D22C-4062-8FAE-693DA53E2E2C}"/>
                </a:ext>
              </a:extLst>
            </p:cNvPr>
            <p:cNvSpPr txBox="1">
              <a:spLocks noChangeArrowheads="1"/>
            </p:cNvSpPr>
            <p:nvPr/>
          </p:nvSpPr>
          <p:spPr bwMode="auto">
            <a:xfrm>
              <a:off x="3937" y="898"/>
              <a:ext cx="603"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3E3F68"/>
                  </a:solidFill>
                  <a:latin typeface="Times New Roman" pitchFamily="18" charset="0"/>
                  <a:cs typeface="Times New Roman" pitchFamily="18" charset="0"/>
                </a:rPr>
                <a:t>Working days</a:t>
              </a:r>
            </a:p>
          </p:txBody>
        </p:sp>
      </p:grpSp>
      <p:sp>
        <p:nvSpPr>
          <p:cNvPr id="33823" name="AutoShape 31">
            <a:extLst>
              <a:ext uri="{FF2B5EF4-FFF2-40B4-BE49-F238E27FC236}">
                <a16:creationId xmlns:a16="http://schemas.microsoft.com/office/drawing/2014/main" xmlns="" id="{FD5507BC-23B7-48F2-B838-A6B528065144}"/>
              </a:ext>
            </a:extLst>
          </p:cNvPr>
          <p:cNvSpPr>
            <a:spLocks noChangeArrowheads="1"/>
          </p:cNvSpPr>
          <p:nvPr/>
        </p:nvSpPr>
        <p:spPr bwMode="auto">
          <a:xfrm>
            <a:off x="6310021" y="1286460"/>
            <a:ext cx="2243137" cy="190500"/>
          </a:xfrm>
          <a:prstGeom prst="roundRect">
            <a:avLst>
              <a:gd name="adj" fmla="val 16667"/>
            </a:avLst>
          </a:prstGeom>
          <a:solidFill>
            <a:srgbClr val="D9D9D9"/>
          </a:solidFill>
          <a:ln w="9525" cap="flat">
            <a:noFill/>
            <a:round/>
            <a:headEnd/>
            <a:tailEnd/>
          </a:ln>
          <a:effectLst/>
        </p:spPr>
        <p:txBody>
          <a:bodyPr lIns="90000" tIns="46800" rIns="90000" bIns="4680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dirty="0">
                <a:solidFill>
                  <a:srgbClr val="FFFFFF"/>
                </a:solidFill>
                <a:effectLst>
                  <a:outerShdw blurRad="38100" dist="38100" dir="2700000" algn="tl">
                    <a:srgbClr val="000000"/>
                  </a:outerShdw>
                </a:effectLst>
                <a:latin typeface="Times New Roman" pitchFamily="18" charset="0"/>
                <a:cs typeface="Times New Roman" pitchFamily="18" charset="0"/>
              </a:rPr>
              <a:t>In total: 28 working days</a:t>
            </a:r>
          </a:p>
        </p:txBody>
      </p:sp>
      <p:sp>
        <p:nvSpPr>
          <p:cNvPr id="51205" name="Text Box 32">
            <a:extLst>
              <a:ext uri="{FF2B5EF4-FFF2-40B4-BE49-F238E27FC236}">
                <a16:creationId xmlns:a16="http://schemas.microsoft.com/office/drawing/2014/main" xmlns="" id="{20A894B0-5CEE-4BD1-9E24-ACC4F8E67896}"/>
              </a:ext>
            </a:extLst>
          </p:cNvPr>
          <p:cNvSpPr txBox="1">
            <a:spLocks noChangeArrowheads="1"/>
          </p:cNvSpPr>
          <p:nvPr/>
        </p:nvSpPr>
        <p:spPr bwMode="auto">
          <a:xfrm>
            <a:off x="6572425" y="1775114"/>
            <a:ext cx="95567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Hero" pitchFamily="50" charset="0"/>
              </a:rPr>
              <a:t>Working days</a:t>
            </a:r>
          </a:p>
        </p:txBody>
      </p:sp>
      <p:sp>
        <p:nvSpPr>
          <p:cNvPr id="51206" name="Text Box 33">
            <a:extLst>
              <a:ext uri="{FF2B5EF4-FFF2-40B4-BE49-F238E27FC236}">
                <a16:creationId xmlns:a16="http://schemas.microsoft.com/office/drawing/2014/main" xmlns="" id="{21A8A438-6797-4241-8F78-88FC9699ECC1}"/>
              </a:ext>
            </a:extLst>
          </p:cNvPr>
          <p:cNvSpPr txBox="1">
            <a:spLocks noChangeArrowheads="1"/>
          </p:cNvSpPr>
          <p:nvPr/>
        </p:nvSpPr>
        <p:spPr bwMode="auto">
          <a:xfrm>
            <a:off x="6167064" y="1693862"/>
            <a:ext cx="309563"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5</a:t>
            </a:r>
          </a:p>
        </p:txBody>
      </p:sp>
      <p:sp>
        <p:nvSpPr>
          <p:cNvPr id="51207" name="Text Box 34">
            <a:extLst>
              <a:ext uri="{FF2B5EF4-FFF2-40B4-BE49-F238E27FC236}">
                <a16:creationId xmlns:a16="http://schemas.microsoft.com/office/drawing/2014/main" xmlns="" id="{59AF60E3-5EE1-4774-AA50-1D97AD93F595}"/>
              </a:ext>
            </a:extLst>
          </p:cNvPr>
          <p:cNvSpPr txBox="1">
            <a:spLocks noChangeArrowheads="1"/>
          </p:cNvSpPr>
          <p:nvPr/>
        </p:nvSpPr>
        <p:spPr bwMode="auto">
          <a:xfrm>
            <a:off x="6572590" y="1646219"/>
            <a:ext cx="944563"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Hero" pitchFamily="50" charset="0"/>
              </a:rPr>
              <a:t>No Later </a:t>
            </a:r>
            <a:r>
              <a:rPr lang="en-US" altLang="en-US" sz="900" dirty="0">
                <a:solidFill>
                  <a:srgbClr val="7F7F7F"/>
                </a:solidFill>
                <a:latin typeface="Times New Roman" pitchFamily="18" charset="0"/>
                <a:cs typeface="Times New Roman" pitchFamily="18" charset="0"/>
              </a:rPr>
              <a:t>than</a:t>
            </a:r>
            <a:r>
              <a:rPr lang="en-US" altLang="en-US" sz="900" dirty="0">
                <a:solidFill>
                  <a:srgbClr val="7F7F7F"/>
                </a:solidFill>
                <a:latin typeface="Hero" pitchFamily="50" charset="0"/>
              </a:rPr>
              <a:t>: </a:t>
            </a:r>
          </a:p>
        </p:txBody>
      </p:sp>
      <p:pic>
        <p:nvPicPr>
          <p:cNvPr id="51209" name="Picture 36">
            <a:extLst>
              <a:ext uri="{FF2B5EF4-FFF2-40B4-BE49-F238E27FC236}">
                <a16:creationId xmlns:a16="http://schemas.microsoft.com/office/drawing/2014/main" xmlns="" id="{2B3C800C-999C-4AD9-A854-D8300C408B47}"/>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9C8756DE-6FE4-4320-B3AB-BA56CDDF40A4}"/>
              </a:ext>
            </a:extLst>
          </p:cNvPr>
          <p:cNvSpPr txBox="1"/>
          <p:nvPr/>
        </p:nvSpPr>
        <p:spPr>
          <a:xfrm>
            <a:off x="195209" y="0"/>
            <a:ext cx="801152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CONSTRUCTION PERMIT PROCEDURE</a:t>
            </a:r>
          </a:p>
        </p:txBody>
      </p:sp>
      <p:sp>
        <p:nvSpPr>
          <p:cNvPr id="5" name="TextBox 4"/>
          <p:cNvSpPr txBox="1"/>
          <p:nvPr/>
        </p:nvSpPr>
        <p:spPr>
          <a:xfrm>
            <a:off x="174660" y="989749"/>
            <a:ext cx="1901899" cy="1200329"/>
          </a:xfrm>
          <a:prstGeom prst="rect">
            <a:avLst/>
          </a:prstGeom>
          <a:solidFill>
            <a:schemeClr val="accent1">
              <a:lumMod val="60000"/>
              <a:lumOff val="40000"/>
            </a:schemeClr>
          </a:solidFill>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Upon receiving an investor’s</a:t>
            </a:r>
            <a:r>
              <a:rPr lang="sr-Latn-RS"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request,</a:t>
            </a:r>
            <a:r>
              <a:rPr lang="en-GB"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the consolidated construction</a:t>
            </a:r>
            <a:r>
              <a:rPr lang="en-GB"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permit procedures are conducted in the following phases.</a:t>
            </a:r>
          </a:p>
        </p:txBody>
      </p:sp>
      <p:sp>
        <p:nvSpPr>
          <p:cNvPr id="45" name="TextBox 44"/>
          <p:cNvSpPr txBox="1"/>
          <p:nvPr/>
        </p:nvSpPr>
        <p:spPr>
          <a:xfrm>
            <a:off x="133564" y="2544768"/>
            <a:ext cx="1921266" cy="461665"/>
          </a:xfrm>
          <a:prstGeom prst="rect">
            <a:avLst/>
          </a:prstGeom>
          <a:solidFill>
            <a:schemeClr val="accent1">
              <a:lumMod val="60000"/>
              <a:lumOff val="40000"/>
            </a:schemeClr>
          </a:solidFill>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Upon receiving </a:t>
            </a:r>
            <a:r>
              <a:rPr lang="sr-Latn-RS" sz="1200"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the application.</a:t>
            </a:r>
            <a:endParaRPr lang="en-US" sz="1200"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6352666" y="879435"/>
            <a:ext cx="1929246" cy="369332"/>
          </a:xfrm>
          <a:prstGeom prst="rect">
            <a:avLst/>
          </a:prstGeom>
          <a:noFill/>
        </p:spPr>
        <p:txBody>
          <a:bodyPr wrap="none" rtlCol="0">
            <a:spAutoFit/>
          </a:bodyPr>
          <a:lstStyle/>
          <a:p>
            <a:r>
              <a:rPr lang="sr-Latn-RS" dirty="0">
                <a:solidFill>
                  <a:schemeClr val="tx2"/>
                </a:solidFill>
                <a:latin typeface="Times New Roman" pitchFamily="18" charset="0"/>
                <a:cs typeface="Times New Roman" pitchFamily="18" charset="0"/>
              </a:rPr>
              <a:t>Phases &amp; Timeline</a:t>
            </a:r>
            <a:endParaRPr lang="en-GB" dirty="0">
              <a:solidFill>
                <a:schemeClr val="tx2"/>
              </a:solidFill>
              <a:latin typeface="Times New Roman" pitchFamily="18" charset="0"/>
              <a:cs typeface="Times New Roman" pitchFamily="18" charset="0"/>
            </a:endParaRPr>
          </a:p>
        </p:txBody>
      </p:sp>
      <p:sp>
        <p:nvSpPr>
          <p:cNvPr id="47" name="Text Box 21">
            <a:extLst>
              <a:ext uri="{FF2B5EF4-FFF2-40B4-BE49-F238E27FC236}">
                <a16:creationId xmlns:a16="http://schemas.microsoft.com/office/drawing/2014/main" xmlns="" id="{1D563010-7A32-4E72-9B56-A0C31CFE2035}"/>
              </a:ext>
            </a:extLst>
          </p:cNvPr>
          <p:cNvSpPr txBox="1">
            <a:spLocks noChangeArrowheads="1"/>
          </p:cNvSpPr>
          <p:nvPr/>
        </p:nvSpPr>
        <p:spPr bwMode="auto">
          <a:xfrm>
            <a:off x="6457076" y="3912060"/>
            <a:ext cx="1204136" cy="2332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Times New Roman" pitchFamily="18" charset="0"/>
                <a:cs typeface="Times New Roman" pitchFamily="18" charset="0"/>
              </a:rPr>
              <a:t>No Later than</a:t>
            </a:r>
            <a:r>
              <a:rPr lang="en-US" altLang="en-US" sz="900" dirty="0">
                <a:solidFill>
                  <a:srgbClr val="7F7F7F"/>
                </a:solidFill>
                <a:latin typeface="Hero" pitchFamily="50" charset="0"/>
              </a:rPr>
              <a:t>:</a:t>
            </a:r>
          </a:p>
        </p:txBody>
      </p:sp>
      <p:sp>
        <p:nvSpPr>
          <p:cNvPr id="48" name="Text Box 21">
            <a:extLst>
              <a:ext uri="{FF2B5EF4-FFF2-40B4-BE49-F238E27FC236}">
                <a16:creationId xmlns:a16="http://schemas.microsoft.com/office/drawing/2014/main" xmlns="" id="{1D563010-7A32-4E72-9B56-A0C31CFE2035}"/>
              </a:ext>
            </a:extLst>
          </p:cNvPr>
          <p:cNvSpPr txBox="1">
            <a:spLocks noChangeArrowheads="1"/>
          </p:cNvSpPr>
          <p:nvPr/>
        </p:nvSpPr>
        <p:spPr bwMode="auto">
          <a:xfrm>
            <a:off x="6531382" y="4380992"/>
            <a:ext cx="1204136" cy="2332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Times New Roman" pitchFamily="18" charset="0"/>
                <a:cs typeface="Times New Roman" pitchFamily="18" charset="0"/>
              </a:rPr>
              <a:t>No Later than</a:t>
            </a:r>
            <a:r>
              <a:rPr lang="en-US" altLang="en-US" sz="900" dirty="0">
                <a:solidFill>
                  <a:srgbClr val="7F7F7F"/>
                </a:solidFill>
                <a:latin typeface="Hero" pitchFamily="50" charset="0"/>
              </a:rPr>
              <a:t>:</a:t>
            </a:r>
          </a:p>
        </p:txBody>
      </p:sp>
      <p:sp>
        <p:nvSpPr>
          <p:cNvPr id="49" name="Text Box 8">
            <a:extLst>
              <a:ext uri="{FF2B5EF4-FFF2-40B4-BE49-F238E27FC236}">
                <a16:creationId xmlns:a16="http://schemas.microsoft.com/office/drawing/2014/main" xmlns="" id="{4489C9E1-637F-4F13-8886-BFC710255DB9}"/>
              </a:ext>
            </a:extLst>
          </p:cNvPr>
          <p:cNvSpPr txBox="1">
            <a:spLocks noChangeArrowheads="1"/>
          </p:cNvSpPr>
          <p:nvPr/>
        </p:nvSpPr>
        <p:spPr bwMode="auto">
          <a:xfrm>
            <a:off x="6472311" y="4087742"/>
            <a:ext cx="90631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Times New Roman" pitchFamily="18" charset="0"/>
                <a:cs typeface="Times New Roman" pitchFamily="18" charset="0"/>
              </a:rPr>
              <a:t>Working days</a:t>
            </a:r>
          </a:p>
        </p:txBody>
      </p:sp>
      <p:sp>
        <p:nvSpPr>
          <p:cNvPr id="50" name="Text Box 8">
            <a:extLst>
              <a:ext uri="{FF2B5EF4-FFF2-40B4-BE49-F238E27FC236}">
                <a16:creationId xmlns:a16="http://schemas.microsoft.com/office/drawing/2014/main" xmlns="" id="{4489C9E1-637F-4F13-8886-BFC710255DB9}"/>
              </a:ext>
            </a:extLst>
          </p:cNvPr>
          <p:cNvSpPr txBox="1">
            <a:spLocks noChangeArrowheads="1"/>
          </p:cNvSpPr>
          <p:nvPr/>
        </p:nvSpPr>
        <p:spPr bwMode="auto">
          <a:xfrm>
            <a:off x="6565174" y="4576133"/>
            <a:ext cx="90631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Times New Roman" pitchFamily="18" charset="0"/>
                <a:cs typeface="Times New Roman" pitchFamily="18" charset="0"/>
              </a:rPr>
              <a:t>Working days</a:t>
            </a:r>
          </a:p>
        </p:txBody>
      </p:sp>
      <p:pic>
        <p:nvPicPr>
          <p:cNvPr id="41"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noGrp="1"/>
          </p:cNvSpPr>
          <p:nvPr>
            <p:ph type="title"/>
          </p:nvPr>
        </p:nvSpPr>
        <p:spPr>
          <a:xfrm>
            <a:off x="453501" y="381516"/>
            <a:ext cx="7873753" cy="523220"/>
          </a:xfrm>
          <a:prstGeom prst="rect">
            <a:avLst/>
          </a:prstGeom>
          <a:solidFill>
            <a:schemeClr val="bg1">
              <a:lumMod val="95000"/>
            </a:schemeClr>
          </a:solidFill>
        </p:spPr>
        <p:txBody>
          <a:bodyPr wrap="square">
            <a:spAutoFit/>
          </a:bodyPr>
          <a:lstStyle/>
          <a:p>
            <a:pPr algn="ctr">
              <a:defRPr/>
            </a:pPr>
            <a:r>
              <a:rPr lang="sr-Latn-RS" sz="2800" b="1" noProof="1" smtClean="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GREENFIELD LOCATIONS</a:t>
            </a:r>
            <a:endParaRPr lang="sr-Latn-RS" sz="2800" b="1" noProof="1">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7" name="Picture 2"/>
          <p:cNvPicPr>
            <a:picLocks noChangeAspect="1" noChangeArrowheads="1"/>
          </p:cNvPicPr>
          <p:nvPr/>
        </p:nvPicPr>
        <p:blipFill>
          <a:blip r:embed="rId2" cstate="print"/>
          <a:srcRect l="671" t="2492" r="34779" b="2492"/>
          <a:stretch>
            <a:fillRect/>
          </a:stretch>
        </p:blipFill>
        <p:spPr bwMode="auto">
          <a:xfrm>
            <a:off x="213238" y="1748330"/>
            <a:ext cx="2667000" cy="2438400"/>
          </a:xfrm>
          <a:prstGeom prst="rect">
            <a:avLst/>
          </a:prstGeom>
          <a:noFill/>
          <a:ln w="9525">
            <a:noFill/>
            <a:miter lim="800000"/>
            <a:headEnd/>
            <a:tailEnd/>
          </a:ln>
        </p:spPr>
      </p:pic>
      <p:pic>
        <p:nvPicPr>
          <p:cNvPr id="9" name="Picture 25"/>
          <p:cNvPicPr>
            <a:picLocks noChangeAspect="1" noChangeArrowheads="1"/>
          </p:cNvPicPr>
          <p:nvPr/>
        </p:nvPicPr>
        <p:blipFill>
          <a:blip r:embed="rId3" cstate="print"/>
          <a:srcRect/>
          <a:stretch>
            <a:fillRect/>
          </a:stretch>
        </p:blipFill>
        <p:spPr bwMode="auto">
          <a:xfrm>
            <a:off x="0" y="1270589"/>
            <a:ext cx="3032125" cy="481013"/>
          </a:xfrm>
          <a:prstGeom prst="rect">
            <a:avLst/>
          </a:prstGeom>
          <a:noFill/>
          <a:ln w="9525">
            <a:noFill/>
            <a:miter lim="800000"/>
            <a:headEnd/>
            <a:tailEnd/>
          </a:ln>
        </p:spPr>
      </p:pic>
      <p:pic>
        <p:nvPicPr>
          <p:cNvPr id="10" name="Picture 22" descr="http://sethtaylor.com/b2/wp-content/uploads/2013/10/checkmark-graphic-free.png"/>
          <p:cNvPicPr>
            <a:picLocks noChangeAspect="1" noChangeArrowheads="1"/>
          </p:cNvPicPr>
          <p:nvPr/>
        </p:nvPicPr>
        <p:blipFill>
          <a:blip r:embed="rId4" cstate="print"/>
          <a:srcRect/>
          <a:stretch>
            <a:fillRect/>
          </a:stretch>
        </p:blipFill>
        <p:spPr bwMode="auto">
          <a:xfrm>
            <a:off x="134644" y="1624799"/>
            <a:ext cx="180975" cy="168275"/>
          </a:xfrm>
          <a:prstGeom prst="rect">
            <a:avLst/>
          </a:prstGeom>
          <a:noFill/>
          <a:ln w="9525">
            <a:noFill/>
            <a:miter lim="800000"/>
            <a:headEnd/>
            <a:tailEnd/>
          </a:ln>
        </p:spPr>
      </p:pic>
      <p:pic>
        <p:nvPicPr>
          <p:cNvPr id="11" name="Picture 22" descr="http://sethtaylor.com/b2/wp-content/uploads/2013/10/checkmark-graphic-free.png"/>
          <p:cNvPicPr>
            <a:picLocks noChangeAspect="1" noChangeArrowheads="1"/>
          </p:cNvPicPr>
          <p:nvPr/>
        </p:nvPicPr>
        <p:blipFill>
          <a:blip r:embed="rId4" cstate="print"/>
          <a:srcRect/>
          <a:stretch>
            <a:fillRect/>
          </a:stretch>
        </p:blipFill>
        <p:spPr bwMode="auto">
          <a:xfrm>
            <a:off x="659907" y="1617401"/>
            <a:ext cx="180975" cy="168275"/>
          </a:xfrm>
          <a:prstGeom prst="rect">
            <a:avLst/>
          </a:prstGeom>
          <a:noFill/>
          <a:ln w="9525">
            <a:noFill/>
            <a:miter lim="800000"/>
            <a:headEnd/>
            <a:tailEnd/>
          </a:ln>
        </p:spPr>
      </p:pic>
      <p:pic>
        <p:nvPicPr>
          <p:cNvPr id="12" name="Picture 22" descr="http://sethtaylor.com/b2/wp-content/uploads/2013/10/checkmark-graphic-free.png"/>
          <p:cNvPicPr>
            <a:picLocks noChangeAspect="1" noChangeArrowheads="1"/>
          </p:cNvPicPr>
          <p:nvPr/>
        </p:nvPicPr>
        <p:blipFill>
          <a:blip r:embed="rId4" cstate="print"/>
          <a:srcRect/>
          <a:stretch>
            <a:fillRect/>
          </a:stretch>
        </p:blipFill>
        <p:spPr bwMode="auto">
          <a:xfrm>
            <a:off x="1185168" y="1636636"/>
            <a:ext cx="180975" cy="168275"/>
          </a:xfrm>
          <a:prstGeom prst="rect">
            <a:avLst/>
          </a:prstGeom>
          <a:noFill/>
          <a:ln w="9525">
            <a:noFill/>
            <a:miter lim="800000"/>
            <a:headEnd/>
            <a:tailEnd/>
          </a:ln>
        </p:spPr>
      </p:pic>
      <p:pic>
        <p:nvPicPr>
          <p:cNvPr id="13" name="Picture 22" descr="http://sethtaylor.com/b2/wp-content/uploads/2013/10/checkmark-graphic-free.png"/>
          <p:cNvPicPr>
            <a:picLocks noChangeAspect="1" noChangeArrowheads="1"/>
          </p:cNvPicPr>
          <p:nvPr/>
        </p:nvPicPr>
        <p:blipFill>
          <a:blip r:embed="rId4" cstate="print"/>
          <a:srcRect/>
          <a:stretch>
            <a:fillRect/>
          </a:stretch>
        </p:blipFill>
        <p:spPr bwMode="auto">
          <a:xfrm>
            <a:off x="1745941" y="1638115"/>
            <a:ext cx="180975" cy="168275"/>
          </a:xfrm>
          <a:prstGeom prst="rect">
            <a:avLst/>
          </a:prstGeom>
          <a:noFill/>
          <a:ln w="9525">
            <a:noFill/>
            <a:miter lim="800000"/>
            <a:headEnd/>
            <a:tailEnd/>
          </a:ln>
        </p:spPr>
      </p:pic>
      <p:pic>
        <p:nvPicPr>
          <p:cNvPr id="14" name="Picture 22" descr="http://sethtaylor.com/b2/wp-content/uploads/2013/10/checkmark-graphic-free.png"/>
          <p:cNvPicPr>
            <a:picLocks noChangeAspect="1" noChangeArrowheads="1"/>
          </p:cNvPicPr>
          <p:nvPr/>
        </p:nvPicPr>
        <p:blipFill>
          <a:blip r:embed="rId4" cstate="print"/>
          <a:srcRect/>
          <a:stretch>
            <a:fillRect/>
          </a:stretch>
        </p:blipFill>
        <p:spPr bwMode="auto">
          <a:xfrm>
            <a:off x="2288959" y="1621839"/>
            <a:ext cx="180975" cy="168275"/>
          </a:xfrm>
          <a:prstGeom prst="rect">
            <a:avLst/>
          </a:prstGeom>
          <a:noFill/>
          <a:ln w="9525">
            <a:noFill/>
            <a:miter lim="800000"/>
            <a:headEnd/>
            <a:tailEnd/>
          </a:ln>
        </p:spPr>
      </p:pic>
      <p:sp>
        <p:nvSpPr>
          <p:cNvPr id="15" name="TextBox 37"/>
          <p:cNvSpPr txBox="1">
            <a:spLocks noChangeArrowheads="1"/>
          </p:cNvSpPr>
          <p:nvPr/>
        </p:nvSpPr>
        <p:spPr bwMode="auto">
          <a:xfrm>
            <a:off x="343209" y="4493765"/>
            <a:ext cx="863599" cy="261938"/>
          </a:xfrm>
          <a:prstGeom prst="rect">
            <a:avLst/>
          </a:prstGeom>
          <a:noFill/>
          <a:ln>
            <a:noFill/>
          </a:ln>
          <a:extLst>
            <a:ext uri="{909E8E84-426E-40DD-AFC4-6F175D3DCCD1}"/>
            <a:ext uri="{91240B29-F687-4F45-9708-019B960494DF}"/>
          </a:extLst>
        </p:spPr>
        <p:txBody>
          <a:bodyPr>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eaLnBrk="1" hangingPunct="1">
              <a:spcBef>
                <a:spcPct val="0"/>
              </a:spcBef>
              <a:buClrTx/>
              <a:buFontTx/>
              <a:buNone/>
              <a:defRPr/>
            </a:pPr>
            <a:r>
              <a:rPr lang="sr-Latn-RS" altLang="sr-Latn-RS" sz="1100" dirty="0" smtClean="0">
                <a:latin typeface="Hero" pitchFamily="50" charset="0"/>
              </a:rPr>
              <a:t>sale</a:t>
            </a:r>
            <a:endParaRPr lang="sr-Latn-RS" altLang="sr-Latn-RS" sz="1100" dirty="0" smtClean="0">
              <a:solidFill>
                <a:schemeClr val="accent1">
                  <a:lumMod val="75000"/>
                </a:schemeClr>
              </a:solidFill>
              <a:latin typeface="Hero Light" pitchFamily="50" charset="0"/>
            </a:endParaRPr>
          </a:p>
        </p:txBody>
      </p:sp>
      <p:pic>
        <p:nvPicPr>
          <p:cNvPr id="16" name="Picture 22" descr="http://sethtaylor.com/b2/wp-content/uploads/2013/10/checkmark-graphic-free.png"/>
          <p:cNvPicPr>
            <a:picLocks noChangeAspect="1" noChangeArrowheads="1"/>
          </p:cNvPicPr>
          <p:nvPr/>
        </p:nvPicPr>
        <p:blipFill>
          <a:blip r:embed="rId5" cstate="print"/>
          <a:srcRect/>
          <a:stretch>
            <a:fillRect/>
          </a:stretch>
        </p:blipFill>
        <p:spPr bwMode="auto">
          <a:xfrm>
            <a:off x="293703" y="4543332"/>
            <a:ext cx="163513" cy="152400"/>
          </a:xfrm>
          <a:prstGeom prst="rect">
            <a:avLst/>
          </a:prstGeom>
          <a:noFill/>
          <a:ln w="9525">
            <a:noFill/>
            <a:miter lim="800000"/>
            <a:headEnd/>
            <a:tailEnd/>
          </a:ln>
        </p:spPr>
      </p:pic>
      <p:pic>
        <p:nvPicPr>
          <p:cNvPr id="17" name="Picture 22" descr="http://sethtaylor.com/b2/wp-content/uploads/2013/10/checkmark-graphic-free.png"/>
          <p:cNvPicPr>
            <a:picLocks noChangeAspect="1" noChangeArrowheads="1"/>
          </p:cNvPicPr>
          <p:nvPr/>
        </p:nvPicPr>
        <p:blipFill>
          <a:blip r:embed="rId5" cstate="print"/>
          <a:srcRect/>
          <a:stretch>
            <a:fillRect/>
          </a:stretch>
        </p:blipFill>
        <p:spPr bwMode="auto">
          <a:xfrm>
            <a:off x="1546933" y="4543332"/>
            <a:ext cx="163513" cy="152400"/>
          </a:xfrm>
          <a:prstGeom prst="rect">
            <a:avLst/>
          </a:prstGeom>
          <a:noFill/>
          <a:ln w="9525">
            <a:noFill/>
            <a:miter lim="800000"/>
            <a:headEnd/>
            <a:tailEnd/>
          </a:ln>
        </p:spPr>
      </p:pic>
      <p:sp>
        <p:nvSpPr>
          <p:cNvPr id="18" name="TextBox 38"/>
          <p:cNvSpPr txBox="1">
            <a:spLocks noChangeArrowheads="1"/>
          </p:cNvSpPr>
          <p:nvPr/>
        </p:nvSpPr>
        <p:spPr bwMode="auto">
          <a:xfrm>
            <a:off x="1543173" y="4493764"/>
            <a:ext cx="1111250" cy="261938"/>
          </a:xfrm>
          <a:prstGeom prst="rect">
            <a:avLst/>
          </a:prstGeom>
          <a:noFill/>
          <a:ln>
            <a:noFill/>
          </a:ln>
          <a:extLst>
            <a:ext uri="{909E8E84-426E-40DD-AFC4-6F175D3DCCD1}"/>
            <a:ext uri="{91240B29-F687-4F45-9708-019B960494DF}"/>
          </a:extLst>
        </p:spPr>
        <p:txBody>
          <a:bodyPr>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eaLnBrk="1" hangingPunct="1">
              <a:spcBef>
                <a:spcPct val="0"/>
              </a:spcBef>
              <a:buClrTx/>
              <a:buFont typeface="Arial" charset="0"/>
              <a:buNone/>
              <a:defRPr/>
            </a:pPr>
            <a:r>
              <a:rPr lang="sr-Cyrl-RS" altLang="sr-Latn-RS" sz="1100" dirty="0" smtClean="0">
                <a:latin typeface="Hero" pitchFamily="50" charset="0"/>
              </a:rPr>
              <a:t>  </a:t>
            </a:r>
            <a:r>
              <a:rPr lang="sr-Latn-RS" altLang="sr-Latn-RS" sz="1100" dirty="0" smtClean="0">
                <a:latin typeface="Hero Light" pitchFamily="50" charset="0"/>
              </a:rPr>
              <a:t>rent</a:t>
            </a:r>
          </a:p>
        </p:txBody>
      </p:sp>
      <p:sp>
        <p:nvSpPr>
          <p:cNvPr id="19" name="TextBox 2"/>
          <p:cNvSpPr txBox="1">
            <a:spLocks noChangeArrowheads="1"/>
          </p:cNvSpPr>
          <p:nvPr/>
        </p:nvSpPr>
        <p:spPr bwMode="auto">
          <a:xfrm>
            <a:off x="3111345" y="1199743"/>
            <a:ext cx="2232383" cy="2970044"/>
          </a:xfrm>
          <a:prstGeom prst="rect">
            <a:avLst/>
          </a:prstGeom>
          <a:solidFill>
            <a:schemeClr val="accent1">
              <a:lumMod val="20000"/>
              <a:lumOff val="80000"/>
            </a:schemeClr>
          </a:solidFill>
          <a:ln>
            <a:noFill/>
          </a:ln>
          <a:extLst>
            <a:ext uri="{909E8E84-426E-40DD-AFC4-6F175D3DCCD1}"/>
            <a:ext uri="{91240B29-F687-4F45-9708-019B960494DF}"/>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sr-Cyrl-RS" altLang="sr-Latn-RS" sz="1100" b="1" noProof="1" smtClean="0">
              <a:solidFill>
                <a:schemeClr val="accent1">
                  <a:lumMod val="75000"/>
                </a:schemeClr>
              </a:solidFill>
              <a:latin typeface="Times New Roman" pitchFamily="18" charset="0"/>
              <a:cs typeface="Times New Roman" pitchFamily="18" charset="0"/>
            </a:endParaRPr>
          </a:p>
          <a:p>
            <a:pPr>
              <a:defRPr/>
            </a:pP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Location</a:t>
            </a:r>
            <a:r>
              <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1</a:t>
            </a:r>
          </a:p>
          <a:p>
            <a:pPr>
              <a:defRPr/>
            </a:pPr>
            <a:r>
              <a:rPr lang="sr-Latn-RS" altLang="sr-Latn-RS" sz="1100" b="1" u="sng" noProof="1" smtClean="0">
                <a:solidFill>
                  <a:schemeClr val="accent1">
                    <a:lumMod val="75000"/>
                  </a:schemeClr>
                </a:solidFill>
                <a:latin typeface="Times New Roman" pitchFamily="18" charset="0"/>
                <a:cs typeface="Times New Roman" pitchFamily="18" charset="0"/>
              </a:rPr>
              <a:t>Industrial  zone </a:t>
            </a:r>
            <a:r>
              <a:rPr lang="sr-Cyrl-RS" altLang="sr-Latn-RS" sz="1100" b="1" u="sng" noProof="1" smtClean="0">
                <a:solidFill>
                  <a:schemeClr val="accent1">
                    <a:lumMod val="75000"/>
                  </a:schemeClr>
                </a:solidFill>
                <a:latin typeface="Times New Roman" pitchFamily="18" charset="0"/>
                <a:cs typeface="Times New Roman" pitchFamily="18" charset="0"/>
              </a:rPr>
              <a:t> </a:t>
            </a:r>
            <a:r>
              <a:rPr lang="sr-Latn-RS" altLang="sr-Latn-RS" sz="1100" b="1" u="sng" noProof="1" smtClean="0">
                <a:solidFill>
                  <a:schemeClr val="accent1">
                    <a:lumMod val="75000"/>
                  </a:schemeClr>
                </a:solidFill>
                <a:latin typeface="Times New Roman" pitchFamily="18" charset="0"/>
                <a:cs typeface="Times New Roman" pitchFamily="18" charset="0"/>
              </a:rPr>
              <a:t>Rumska petlja</a:t>
            </a:r>
            <a:endParaRPr lang="sr-Cyrl-RS" altLang="sr-Latn-RS" sz="1100" b="1" u="sng" noProof="1" smtClean="0">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Surface area </a:t>
            </a:r>
            <a:r>
              <a:rPr lang="en-US" altLang="sr-Latn-RS" sz="1100" noProof="1" smtClean="0">
                <a:solidFill>
                  <a:schemeClr val="accent1">
                    <a:lumMod val="75000"/>
                  </a:schemeClr>
                </a:solidFill>
                <a:latin typeface="Times New Roman" pitchFamily="18" charset="0"/>
                <a:cs typeface="Times New Roman" pitchFamily="18" charset="0"/>
              </a:rPr>
              <a:t>: </a:t>
            </a:r>
            <a:r>
              <a:rPr lang="en-US" altLang="sr-Latn-RS" sz="1100" noProof="1">
                <a:solidFill>
                  <a:schemeClr val="accent1">
                    <a:lumMod val="75000"/>
                  </a:schemeClr>
                </a:solidFill>
                <a:latin typeface="Times New Roman" pitchFamily="18" charset="0"/>
                <a:cs typeface="Times New Roman" pitchFamily="18" charset="0"/>
              </a:rPr>
              <a:t>2</a:t>
            </a:r>
            <a:r>
              <a:rPr lang="sr-Latn-RS" altLang="sr-Latn-RS" sz="1100" noProof="1">
                <a:solidFill>
                  <a:schemeClr val="accent1">
                    <a:lumMod val="75000"/>
                  </a:schemeClr>
                </a:solidFill>
                <a:latin typeface="Times New Roman" pitchFamily="18" charset="0"/>
                <a:cs typeface="Times New Roman" pitchFamily="18" charset="0"/>
              </a:rPr>
              <a:t>38</a:t>
            </a:r>
            <a:r>
              <a:rPr lang="en-US" altLang="sr-Latn-RS" sz="1100" noProof="1">
                <a:solidFill>
                  <a:schemeClr val="accent1">
                    <a:lumMod val="75000"/>
                  </a:schemeClr>
                </a:solidFill>
                <a:latin typeface="Times New Roman" pitchFamily="18" charset="0"/>
                <a:cs typeface="Times New Roman" pitchFamily="18" charset="0"/>
              </a:rPr>
              <a:t> </a:t>
            </a:r>
            <a:r>
              <a:rPr lang="sr-Latn-RS" altLang="sr-Latn-RS" sz="1100" noProof="1" smtClean="0">
                <a:solidFill>
                  <a:schemeClr val="accent1">
                    <a:lumMod val="75000"/>
                  </a:schemeClr>
                </a:solidFill>
                <a:latin typeface="Times New Roman" pitchFamily="18" charset="0"/>
                <a:cs typeface="Times New Roman" pitchFamily="18" charset="0"/>
              </a:rPr>
              <a:t>h</a:t>
            </a:r>
            <a:r>
              <a:rPr lang="sr-Cyrl-RS" altLang="sr-Latn-RS" sz="1100" noProof="1" smtClean="0">
                <a:solidFill>
                  <a:schemeClr val="accent1">
                    <a:lumMod val="75000"/>
                  </a:schemeClr>
                </a:solidFill>
                <a:latin typeface="Times New Roman" pitchFamily="18" charset="0"/>
                <a:cs typeface="Times New Roman" pitchFamily="18" charset="0"/>
              </a:rPr>
              <a:t>а</a:t>
            </a:r>
            <a:endParaRPr lang="sr-Latn-RS" altLang="sr-Latn-RS" sz="1100" noProof="1">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Available : 153  </a:t>
            </a:r>
            <a:r>
              <a:rPr lang="sr-Latn-RS" altLang="sr-Latn-RS" sz="1100" noProof="1">
                <a:solidFill>
                  <a:schemeClr val="accent1">
                    <a:lumMod val="75000"/>
                  </a:schemeClr>
                </a:solidFill>
                <a:latin typeface="Times New Roman" pitchFamily="18" charset="0"/>
                <a:cs typeface="Times New Roman" pitchFamily="18" charset="0"/>
              </a:rPr>
              <a:t>h</a:t>
            </a:r>
            <a:r>
              <a:rPr lang="sr-Cyrl-RS" altLang="sr-Latn-RS" sz="1100" noProof="1" smtClean="0">
                <a:solidFill>
                  <a:schemeClr val="accent1">
                    <a:lumMod val="75000"/>
                  </a:schemeClr>
                </a:solidFill>
                <a:latin typeface="Times New Roman" pitchFamily="18" charset="0"/>
                <a:cs typeface="Times New Roman" pitchFamily="18" charset="0"/>
              </a:rPr>
              <a:t>а</a:t>
            </a:r>
            <a:endParaRPr lang="sr-Latn-RS" altLang="sr-Latn-RS" sz="1100" noProof="1">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Individual plots : 1-50 </a:t>
            </a:r>
            <a:r>
              <a:rPr lang="sr-Latn-RS" altLang="sr-Latn-RS" sz="1100" noProof="1">
                <a:solidFill>
                  <a:schemeClr val="accent1">
                    <a:lumMod val="75000"/>
                  </a:schemeClr>
                </a:solidFill>
                <a:latin typeface="Times New Roman" pitchFamily="18" charset="0"/>
                <a:cs typeface="Times New Roman" pitchFamily="18" charset="0"/>
              </a:rPr>
              <a:t>h</a:t>
            </a:r>
            <a:r>
              <a:rPr lang="sr-Cyrl-RS" altLang="sr-Latn-RS" sz="1100" noProof="1" smtClean="0">
                <a:solidFill>
                  <a:schemeClr val="accent1">
                    <a:lumMod val="75000"/>
                  </a:schemeClr>
                </a:solidFill>
                <a:latin typeface="Times New Roman" pitchFamily="18" charset="0"/>
                <a:cs typeface="Times New Roman" pitchFamily="18" charset="0"/>
              </a:rPr>
              <a:t>а</a:t>
            </a:r>
            <a:endParaRPr lang="en-US" altLang="sr-Latn-RS" sz="1100" noProof="1">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Purpose </a:t>
            </a:r>
            <a:r>
              <a:rPr lang="en-US" altLang="sr-Latn-RS" sz="1100" noProof="1" smtClean="0">
                <a:solidFill>
                  <a:schemeClr val="accent1">
                    <a:lumMod val="75000"/>
                  </a:schemeClr>
                </a:solidFill>
                <a:latin typeface="Times New Roman" pitchFamily="18" charset="0"/>
                <a:cs typeface="Times New Roman" pitchFamily="18" charset="0"/>
              </a:rPr>
              <a:t>: </a:t>
            </a:r>
            <a:r>
              <a:rPr lang="sr-Latn-RS" altLang="sr-Latn-RS" sz="1100" noProof="1" smtClean="0">
                <a:solidFill>
                  <a:schemeClr val="accent1">
                    <a:lumMod val="75000"/>
                  </a:schemeClr>
                </a:solidFill>
                <a:latin typeface="Times New Roman" pitchFamily="18" charset="0"/>
                <a:cs typeface="Times New Roman" pitchFamily="18" charset="0"/>
              </a:rPr>
              <a:t>industrial</a:t>
            </a:r>
            <a:endParaRPr lang="en-US" altLang="sr-Latn-RS" sz="1100" noProof="1">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Property </a:t>
            </a:r>
            <a:r>
              <a:rPr lang="en-US" altLang="sr-Latn-RS" sz="1100" noProof="1" smtClean="0">
                <a:solidFill>
                  <a:schemeClr val="accent1">
                    <a:lumMod val="75000"/>
                  </a:schemeClr>
                </a:solidFill>
                <a:latin typeface="Times New Roman" pitchFamily="18" charset="0"/>
                <a:cs typeface="Times New Roman" pitchFamily="18" charset="0"/>
              </a:rPr>
              <a:t>:</a:t>
            </a:r>
            <a:r>
              <a:rPr lang="sr-Latn-RS" altLang="sr-Latn-RS" sz="1100" noProof="1" smtClean="0">
                <a:solidFill>
                  <a:schemeClr val="accent1">
                    <a:lumMod val="75000"/>
                  </a:schemeClr>
                </a:solidFill>
                <a:latin typeface="Times New Roman" pitchFamily="18" charset="0"/>
                <a:cs typeface="Times New Roman" pitchFamily="18" charset="0"/>
              </a:rPr>
              <a:t> </a:t>
            </a:r>
            <a:r>
              <a:rPr lang="sr-Latn-RS" altLang="sr-Latn-RS" sz="1100" b="1" noProof="1" smtClean="0">
                <a:solidFill>
                  <a:schemeClr val="accent1">
                    <a:lumMod val="75000"/>
                  </a:schemeClr>
                </a:solidFill>
                <a:latin typeface="Times New Roman" pitchFamily="18" charset="0"/>
                <a:cs typeface="Times New Roman" pitchFamily="18" charset="0"/>
              </a:rPr>
              <a:t>municipality</a:t>
            </a:r>
            <a:endParaRPr lang="sr-Latn-RS" altLang="sr-Latn-RS" sz="1100" b="1" noProof="1">
              <a:solidFill>
                <a:schemeClr val="accent1">
                  <a:lumMod val="75000"/>
                </a:schemeClr>
              </a:solidFill>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latin typeface="Times New Roman" pitchFamily="18" charset="0"/>
                <a:cs typeface="Times New Roman" pitchFamily="18" charset="0"/>
              </a:rPr>
              <a:t>Description</a:t>
            </a:r>
            <a:r>
              <a:rPr lang="en-US" altLang="sr-Latn-RS" sz="1100" noProof="1" smtClean="0">
                <a:solidFill>
                  <a:schemeClr val="accent1">
                    <a:lumMod val="75000"/>
                  </a:schemeClr>
                </a:solidFill>
                <a:latin typeface="Times New Roman" pitchFamily="18" charset="0"/>
                <a:cs typeface="Times New Roman" pitchFamily="18" charset="0"/>
              </a:rPr>
              <a:t>:  </a:t>
            </a:r>
            <a:endParaRPr lang="sr-Cyrl-RS" altLang="sr-Latn-RS" sz="1100" noProof="1" smtClean="0">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*close to Highway-70 and railway </a:t>
            </a:r>
            <a:endParaRPr lang="sr-Latn-RS" altLang="sr-Latn-RS" sz="1100" noProof="1">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*plan to make sewage sistem</a:t>
            </a:r>
            <a:endParaRPr lang="en-US" altLang="sr-Latn-RS" sz="1100" noProof="1" smtClean="0">
              <a:solidFill>
                <a:schemeClr val="accent1">
                  <a:lumMod val="75000"/>
                </a:schemeClr>
              </a:solidFill>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latin typeface="Times New Roman" pitchFamily="18" charset="0"/>
                <a:cs typeface="Times New Roman" pitchFamily="18" charset="0"/>
              </a:rPr>
              <a:t>Present companies:</a:t>
            </a:r>
            <a:endParaRPr lang="en-US" altLang="sr-Latn-RS" sz="1100" b="1" noProof="1" smtClean="0">
              <a:solidFill>
                <a:schemeClr val="accent1">
                  <a:lumMod val="75000"/>
                </a:schemeClr>
              </a:solidFill>
              <a:latin typeface="Times New Roman" pitchFamily="18" charset="0"/>
              <a:cs typeface="Times New Roman" pitchFamily="18" charset="0"/>
            </a:endParaRPr>
          </a:p>
          <a:p>
            <a:pPr marL="171450" indent="-171450">
              <a:buFont typeface="Arial" panose="020B0604020202020204" pitchFamily="34" charset="0"/>
              <a:buChar char="•"/>
              <a:defRPr/>
            </a:pPr>
            <a:r>
              <a:rPr lang="sr-Latn-RS" altLang="sr-Latn-RS" sz="1100" b="1" noProof="1" smtClean="0">
                <a:solidFill>
                  <a:schemeClr val="accent1">
                    <a:lumMod val="75000"/>
                  </a:schemeClr>
                </a:solidFill>
                <a:latin typeface="Times New Roman" pitchFamily="18" charset="0"/>
                <a:cs typeface="Times New Roman" pitchFamily="18" charset="0"/>
              </a:rPr>
              <a:t>HealthCare Europe</a:t>
            </a:r>
          </a:p>
          <a:p>
            <a:pPr marL="171450" indent="-171450">
              <a:buFont typeface="Arial" panose="020B0604020202020204" pitchFamily="34" charset="0"/>
              <a:buChar char="•"/>
              <a:defRPr/>
            </a:pPr>
            <a:r>
              <a:rPr lang="sr-Latn-RS" altLang="sr-Latn-RS" sz="1100" b="1" noProof="1" smtClean="0">
                <a:solidFill>
                  <a:schemeClr val="accent1">
                    <a:lumMod val="75000"/>
                  </a:schemeClr>
                </a:solidFill>
                <a:latin typeface="Times New Roman" pitchFamily="18" charset="0"/>
                <a:cs typeface="Times New Roman" pitchFamily="18" charset="0"/>
              </a:rPr>
              <a:t>CG Food Europe (Wai Wai)</a:t>
            </a:r>
          </a:p>
          <a:p>
            <a:pPr marL="171450" indent="-171450">
              <a:buFont typeface="Arial" panose="020B0604020202020204" pitchFamily="34" charset="0"/>
              <a:buChar char="•"/>
              <a:defRPr/>
            </a:pPr>
            <a:r>
              <a:rPr lang="sr-Latn-RS" altLang="sr-Latn-RS" sz="1100" b="1" noProof="1" smtClean="0">
                <a:solidFill>
                  <a:schemeClr val="accent1">
                    <a:lumMod val="75000"/>
                  </a:schemeClr>
                </a:solidFill>
                <a:latin typeface="Times New Roman" pitchFamily="18" charset="0"/>
                <a:cs typeface="Times New Roman" pitchFamily="18" charset="0"/>
              </a:rPr>
              <a:t>Rumekon Doo</a:t>
            </a:r>
          </a:p>
          <a:p>
            <a:pPr marL="171450" indent="-171450">
              <a:buFont typeface="Arial" panose="020B0604020202020204" pitchFamily="34" charset="0"/>
              <a:buChar char="•"/>
              <a:defRPr/>
            </a:pPr>
            <a:r>
              <a:rPr lang="sr-Latn-RS" altLang="sr-Latn-RS" sz="1100" b="1" noProof="1" smtClean="0">
                <a:solidFill>
                  <a:schemeClr val="accent1">
                    <a:lumMod val="75000"/>
                  </a:schemeClr>
                </a:solidFill>
                <a:latin typeface="Times New Roman" pitchFamily="18" charset="0"/>
                <a:cs typeface="Times New Roman" pitchFamily="18" charset="0"/>
              </a:rPr>
              <a:t>Gresto </a:t>
            </a:r>
            <a:endParaRPr lang="sr-Cyrl-RS" altLang="sr-Latn-RS" sz="1100" b="1" noProof="1" smtClean="0">
              <a:solidFill>
                <a:schemeClr val="accent1">
                  <a:lumMod val="75000"/>
                </a:schemeClr>
              </a:solidFill>
              <a:latin typeface="Times New Roman" pitchFamily="18" charset="0"/>
              <a:cs typeface="Times New Roman" pitchFamily="18" charset="0"/>
            </a:endParaRPr>
          </a:p>
          <a:p>
            <a:pPr marL="171450" indent="-171450">
              <a:buFont typeface="Arial" panose="020B0604020202020204" pitchFamily="34" charset="0"/>
              <a:buChar char="•"/>
              <a:defRPr/>
            </a:pPr>
            <a:r>
              <a:rPr lang="sr-Latn-RS" altLang="sr-Latn-RS" sz="1100" b="1" noProof="1" smtClean="0">
                <a:solidFill>
                  <a:schemeClr val="accent1">
                    <a:lumMod val="75000"/>
                  </a:schemeClr>
                </a:solidFill>
                <a:latin typeface="Times New Roman" pitchFamily="18" charset="0"/>
                <a:cs typeface="Times New Roman" pitchFamily="18" charset="0"/>
              </a:rPr>
              <a:t>Srbijaautoput</a:t>
            </a:r>
          </a:p>
        </p:txBody>
      </p:sp>
      <p:sp>
        <p:nvSpPr>
          <p:cNvPr id="21" name="TextBox 2"/>
          <p:cNvSpPr txBox="1">
            <a:spLocks noChangeArrowheads="1"/>
          </p:cNvSpPr>
          <p:nvPr/>
        </p:nvSpPr>
        <p:spPr bwMode="auto">
          <a:xfrm>
            <a:off x="4944883" y="1014784"/>
            <a:ext cx="2667000" cy="261610"/>
          </a:xfrm>
          <a:prstGeom prst="rect">
            <a:avLst/>
          </a:prstGeom>
          <a:solidFill>
            <a:schemeClr val="accent1">
              <a:lumMod val="20000"/>
              <a:lumOff val="80000"/>
            </a:schemeClr>
          </a:solidFill>
          <a:ln>
            <a:noFill/>
          </a:ln>
          <a:extLst>
            <a:ext uri="{909E8E84-426E-40DD-AFC4-6F175D3DCCD1}"/>
            <a:ext uri="{91240B29-F687-4F45-9708-019B960494DF}"/>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sr-Cyrl-RS" altLang="sr-Latn-RS" sz="1100" b="1" noProof="1" smtClean="0">
              <a:solidFill>
                <a:schemeClr val="accent1">
                  <a:lumMod val="75000"/>
                </a:schemeClr>
              </a:solidFill>
              <a:latin typeface="Times New Roman" pitchFamily="18" charset="0"/>
              <a:cs typeface="Times New Roman" pitchFamily="18" charset="0"/>
            </a:endParaRPr>
          </a:p>
        </p:txBody>
      </p:sp>
      <p:sp>
        <p:nvSpPr>
          <p:cNvPr id="22" name="TextBox 2"/>
          <p:cNvSpPr txBox="1">
            <a:spLocks noChangeArrowheads="1"/>
          </p:cNvSpPr>
          <p:nvPr/>
        </p:nvSpPr>
        <p:spPr bwMode="auto">
          <a:xfrm>
            <a:off x="5476043" y="1581889"/>
            <a:ext cx="2667000" cy="600164"/>
          </a:xfrm>
          <a:prstGeom prst="rect">
            <a:avLst/>
          </a:prstGeom>
          <a:solidFill>
            <a:schemeClr val="accent1">
              <a:lumMod val="20000"/>
              <a:lumOff val="80000"/>
            </a:schemeClr>
          </a:solidFill>
          <a:ln>
            <a:noFill/>
          </a:ln>
          <a:extLst>
            <a:ext uri="{909E8E84-426E-40DD-AFC4-6F175D3DCCD1}"/>
            <a:ext uri="{91240B29-F687-4F45-9708-019B960494DF}"/>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Location</a:t>
            </a:r>
            <a:r>
              <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t>
            </a: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2</a:t>
            </a:r>
            <a:endPar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Rumska petlja </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West</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a:t>
            </a: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land : </a:t>
            </a:r>
            <a:r>
              <a:rPr lang="sr-Cyrl-RS" altLang="sr-Latn-RS" sz="1100" b="1" noProof="1" smtClean="0">
                <a:solidFill>
                  <a:schemeClr val="accent1">
                    <a:lumMod val="75000"/>
                  </a:schemeClr>
                </a:solidFill>
                <a:latin typeface="Times New Roman" pitchFamily="18" charset="0"/>
                <a:cs typeface="Times New Roman" pitchFamily="18" charset="0"/>
              </a:rPr>
              <a:t>767</a:t>
            </a:r>
            <a:r>
              <a:rPr lang="sr-Latn-RS" altLang="sr-Latn-RS" sz="1100" b="1" noProof="1" smtClean="0">
                <a:solidFill>
                  <a:schemeClr val="accent1">
                    <a:lumMod val="75000"/>
                  </a:schemeClr>
                </a:solidFill>
                <a:latin typeface="Times New Roman" pitchFamily="18" charset="0"/>
                <a:cs typeface="Times New Roman" pitchFamily="18" charset="0"/>
              </a:rPr>
              <a:t>.</a:t>
            </a:r>
            <a:r>
              <a:rPr lang="sr-Cyrl-RS" altLang="sr-Latn-RS" sz="1100" b="1" noProof="1" smtClean="0">
                <a:solidFill>
                  <a:schemeClr val="accent1">
                    <a:lumMod val="75000"/>
                  </a:schemeClr>
                </a:solidFill>
                <a:latin typeface="Times New Roman" pitchFamily="18" charset="0"/>
                <a:cs typeface="Times New Roman" pitchFamily="18" charset="0"/>
              </a:rPr>
              <a:t>199м2</a:t>
            </a:r>
            <a:endParaRPr lang="sr-Latn-RS" altLang="sr-Latn-RS" sz="1100" b="1" noProof="1" smtClean="0">
              <a:solidFill>
                <a:schemeClr val="accent1">
                  <a:lumMod val="75000"/>
                </a:schemeClr>
              </a:solidFill>
              <a:latin typeface="Times New Roman" pitchFamily="18" charset="0"/>
              <a:cs typeface="Times New Roman" pitchFamily="18" charset="0"/>
            </a:endParaRPr>
          </a:p>
        </p:txBody>
      </p:sp>
      <p:sp>
        <p:nvSpPr>
          <p:cNvPr id="23" name="TextBox 2"/>
          <p:cNvSpPr txBox="1">
            <a:spLocks noChangeArrowheads="1"/>
          </p:cNvSpPr>
          <p:nvPr/>
        </p:nvSpPr>
        <p:spPr bwMode="auto">
          <a:xfrm>
            <a:off x="5476043" y="2125647"/>
            <a:ext cx="2667000" cy="969496"/>
          </a:xfrm>
          <a:prstGeom prst="rect">
            <a:avLst/>
          </a:prstGeom>
          <a:solidFill>
            <a:schemeClr val="accent1">
              <a:lumMod val="20000"/>
              <a:lumOff val="80000"/>
            </a:schemeClr>
          </a:solidFill>
          <a:ln>
            <a:noFill/>
          </a:ln>
          <a:extLst>
            <a:ext uri="{909E8E84-426E-40DD-AFC4-6F175D3DCCD1}"/>
            <a:ext uri="{91240B29-F687-4F45-9708-019B960494DF}"/>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Location</a:t>
            </a:r>
            <a:r>
              <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t>
            </a: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3</a:t>
            </a:r>
            <a:endPar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Work zone ,,South</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2</a:t>
            </a: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a:t>
            </a:r>
            <a:endPar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land </a:t>
            </a:r>
            <a:r>
              <a:rPr lang="sr-Cyrl-RS" altLang="sr-Latn-RS" sz="1100" b="1" noProof="1" smtClean="0">
                <a:solidFill>
                  <a:schemeClr val="accent1">
                    <a:lumMod val="75000"/>
                  </a:schemeClr>
                </a:solidFill>
                <a:latin typeface="Times New Roman" pitchFamily="18" charset="0"/>
                <a:cs typeface="Times New Roman" pitchFamily="18" charset="0"/>
              </a:rPr>
              <a:t>:</a:t>
            </a:r>
            <a:r>
              <a:rPr lang="sr-Latn-RS" altLang="sr-Latn-RS" sz="1100" b="1" noProof="1" smtClean="0">
                <a:solidFill>
                  <a:schemeClr val="accent1">
                    <a:lumMod val="75000"/>
                  </a:schemeClr>
                </a:solidFill>
                <a:latin typeface="Times New Roman" pitchFamily="18" charset="0"/>
                <a:cs typeface="Times New Roman" pitchFamily="18" charset="0"/>
              </a:rPr>
              <a:t> </a:t>
            </a:r>
            <a:r>
              <a:rPr lang="sr-Cyrl-RS" altLang="sr-Latn-RS" sz="1100" b="1" noProof="1" smtClean="0">
                <a:solidFill>
                  <a:schemeClr val="accent1">
                    <a:lumMod val="75000"/>
                  </a:schemeClr>
                </a:solidFill>
                <a:latin typeface="Times New Roman" pitchFamily="18" charset="0"/>
                <a:cs typeface="Times New Roman" pitchFamily="18" charset="0"/>
              </a:rPr>
              <a:t>83</a:t>
            </a:r>
            <a:r>
              <a:rPr lang="sr-Latn-RS" altLang="sr-Latn-RS" sz="1100" b="1" noProof="1" smtClean="0">
                <a:solidFill>
                  <a:schemeClr val="accent1">
                    <a:lumMod val="75000"/>
                  </a:schemeClr>
                </a:solidFill>
                <a:latin typeface="Times New Roman" pitchFamily="18" charset="0"/>
                <a:cs typeface="Times New Roman" pitchFamily="18" charset="0"/>
              </a:rPr>
              <a:t>6</a:t>
            </a:r>
            <a:r>
              <a:rPr lang="sr-Cyrl-RS" altLang="sr-Latn-RS" sz="1100" b="1" noProof="1" smtClean="0">
                <a:solidFill>
                  <a:schemeClr val="accent1">
                    <a:lumMod val="75000"/>
                  </a:schemeClr>
                </a:solidFill>
                <a:latin typeface="Times New Roman" pitchFamily="18" charset="0"/>
                <a:cs typeface="Times New Roman" pitchFamily="18" charset="0"/>
              </a:rPr>
              <a:t>.589 м2</a:t>
            </a: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of objects : </a:t>
            </a:r>
            <a:r>
              <a:rPr lang="sr-Cyrl-RS" altLang="sr-Latn-RS" sz="1100" b="1" noProof="1" smtClean="0">
                <a:solidFill>
                  <a:schemeClr val="accent1">
                    <a:lumMod val="75000"/>
                  </a:schemeClr>
                </a:solidFill>
                <a:latin typeface="Times New Roman" pitchFamily="18" charset="0"/>
                <a:cs typeface="Times New Roman" pitchFamily="18" charset="0"/>
              </a:rPr>
              <a:t>262</a:t>
            </a:r>
            <a:r>
              <a:rPr lang="sr-Latn-RS" altLang="sr-Latn-RS" sz="1100" b="1" noProof="1" smtClean="0">
                <a:solidFill>
                  <a:schemeClr val="accent1">
                    <a:lumMod val="75000"/>
                  </a:schemeClr>
                </a:solidFill>
                <a:latin typeface="Times New Roman" pitchFamily="18" charset="0"/>
                <a:cs typeface="Times New Roman" pitchFamily="18" charset="0"/>
              </a:rPr>
              <a:t>9</a:t>
            </a:r>
            <a:r>
              <a:rPr lang="sr-Cyrl-RS" altLang="sr-Latn-RS" sz="1100" b="1" noProof="1" smtClean="0">
                <a:solidFill>
                  <a:schemeClr val="accent1">
                    <a:lumMod val="75000"/>
                  </a:schemeClr>
                </a:solidFill>
                <a:latin typeface="Times New Roman" pitchFamily="18" charset="0"/>
                <a:cs typeface="Times New Roman" pitchFamily="18" charset="0"/>
              </a:rPr>
              <a:t> м2 </a:t>
            </a:r>
          </a:p>
          <a:p>
            <a:pPr>
              <a:defRPr/>
            </a:pPr>
            <a:r>
              <a:rPr lang="sr-Cyrl-RS" altLang="sr-Latn-RS" sz="1300" b="1" noProof="1" smtClean="0">
                <a:solidFill>
                  <a:schemeClr val="accent1">
                    <a:lumMod val="75000"/>
                  </a:schemeClr>
                </a:solidFill>
                <a:latin typeface="Times New Roman" pitchFamily="18" charset="0"/>
                <a:cs typeface="Times New Roman" pitchFamily="18" charset="0"/>
              </a:rPr>
              <a:t>  </a:t>
            </a:r>
          </a:p>
        </p:txBody>
      </p:sp>
      <p:sp>
        <p:nvSpPr>
          <p:cNvPr id="24" name="TextBox 2"/>
          <p:cNvSpPr txBox="1">
            <a:spLocks noChangeArrowheads="1"/>
          </p:cNvSpPr>
          <p:nvPr/>
        </p:nvSpPr>
        <p:spPr bwMode="auto">
          <a:xfrm>
            <a:off x="5464749" y="2891117"/>
            <a:ext cx="2667000" cy="261610"/>
          </a:xfrm>
          <a:prstGeom prst="rect">
            <a:avLst/>
          </a:prstGeom>
          <a:solidFill>
            <a:schemeClr val="accent1">
              <a:lumMod val="20000"/>
              <a:lumOff val="80000"/>
            </a:schemeClr>
          </a:solidFill>
          <a:ln>
            <a:noFill/>
          </a:ln>
          <a:extLst>
            <a:ext uri="{909E8E84-426E-40DD-AFC4-6F175D3DCCD1}"/>
            <a:ext uri="{91240B29-F687-4F45-9708-019B960494DF}"/>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5" name="TextBox 2"/>
          <p:cNvSpPr txBox="1">
            <a:spLocks noChangeArrowheads="1"/>
          </p:cNvSpPr>
          <p:nvPr/>
        </p:nvSpPr>
        <p:spPr bwMode="auto">
          <a:xfrm>
            <a:off x="5476041" y="3490424"/>
            <a:ext cx="2667000" cy="692497"/>
          </a:xfrm>
          <a:prstGeom prst="rect">
            <a:avLst/>
          </a:prstGeom>
          <a:solidFill>
            <a:schemeClr val="accent1">
              <a:lumMod val="20000"/>
              <a:lumOff val="80000"/>
            </a:schemeClr>
          </a:solidFill>
          <a:ln>
            <a:noFill/>
          </a:ln>
          <a:extLst>
            <a:ext uri="{909E8E84-426E-40DD-AFC4-6F175D3DCCD1}"/>
            <a:ext uri="{91240B29-F687-4F45-9708-019B960494DF}"/>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sr-Latn-RS" altLang="sr-Latn-RS" sz="1300" b="1" noProof="1" smtClean="0">
              <a:solidFill>
                <a:schemeClr val="accent1">
                  <a:lumMod val="75000"/>
                </a:schemeClr>
              </a:solidFill>
              <a:latin typeface="Times New Roman" pitchFamily="18" charset="0"/>
              <a:cs typeface="Times New Roman" pitchFamily="18" charset="0"/>
            </a:endParaRPr>
          </a:p>
          <a:p>
            <a:pPr>
              <a:defRPr/>
            </a:pPr>
            <a:endParaRPr lang="sr-Latn-RS" altLang="sr-Latn-RS" sz="1300" b="1" noProof="1" smtClean="0">
              <a:solidFill>
                <a:schemeClr val="accent1">
                  <a:lumMod val="75000"/>
                </a:schemeClr>
              </a:solidFill>
              <a:latin typeface="Times New Roman" pitchFamily="18" charset="0"/>
              <a:cs typeface="Times New Roman" pitchFamily="18" charset="0"/>
            </a:endParaRPr>
          </a:p>
          <a:p>
            <a:pPr>
              <a:defRPr/>
            </a:pPr>
            <a:endParaRPr lang="sr-Cyrl-RS" altLang="sr-Latn-RS" sz="1300" b="1" noProof="1" smtClean="0">
              <a:solidFill>
                <a:schemeClr val="accent1">
                  <a:lumMod val="75000"/>
                </a:schemeClr>
              </a:solidFill>
              <a:latin typeface="Times New Roman" pitchFamily="18" charset="0"/>
              <a:cs typeface="Times New Roman" pitchFamily="18" charset="0"/>
            </a:endParaRPr>
          </a:p>
        </p:txBody>
      </p:sp>
      <p:sp>
        <p:nvSpPr>
          <p:cNvPr id="26" name="TextBox 2"/>
          <p:cNvSpPr txBox="1">
            <a:spLocks noChangeArrowheads="1"/>
          </p:cNvSpPr>
          <p:nvPr/>
        </p:nvSpPr>
        <p:spPr bwMode="auto">
          <a:xfrm>
            <a:off x="1133750" y="4103628"/>
            <a:ext cx="3771900" cy="292388"/>
          </a:xfrm>
          <a:prstGeom prst="rect">
            <a:avLst/>
          </a:prstGeom>
          <a:solidFill>
            <a:schemeClr val="accent1">
              <a:lumMod val="20000"/>
              <a:lumOff val="80000"/>
            </a:schemeClr>
          </a:solidFill>
          <a:ln>
            <a:noFill/>
          </a:ln>
          <a:extLst>
            <a:ext uri="{909E8E84-426E-40DD-AFC4-6F175D3DCCD1}"/>
            <a:ext uri="{91240B29-F687-4F45-9708-019B960494DF}"/>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Cyrl-RS" altLang="sr-Latn-RS" sz="1300" b="1" noProof="1" smtClean="0">
                <a:solidFill>
                  <a:schemeClr val="accent1">
                    <a:lumMod val="75000"/>
                  </a:schemeClr>
                </a:solidFill>
                <a:latin typeface="Times New Roman" pitchFamily="18" charset="0"/>
                <a:cs typeface="Times New Roman" pitchFamily="18" charset="0"/>
              </a:rPr>
              <a:t>  </a:t>
            </a:r>
          </a:p>
        </p:txBody>
      </p:sp>
      <p:pic>
        <p:nvPicPr>
          <p:cNvPr id="27"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8" name="TextBox 2"/>
          <p:cNvSpPr txBox="1">
            <a:spLocks noChangeArrowheads="1"/>
          </p:cNvSpPr>
          <p:nvPr/>
        </p:nvSpPr>
        <p:spPr bwMode="auto">
          <a:xfrm>
            <a:off x="5331758" y="2877671"/>
            <a:ext cx="3570195" cy="969496"/>
          </a:xfrm>
          <a:prstGeom prst="rect">
            <a:avLst/>
          </a:prstGeom>
          <a:solidFill>
            <a:schemeClr val="accent1">
              <a:lumMod val="20000"/>
              <a:lumOff val="80000"/>
            </a:schemeClr>
          </a:solidFill>
          <a:ln>
            <a:noFill/>
          </a:ln>
          <a:extLst>
            <a:ext uri="{909E8E84-426E-40DD-AFC4-6F175D3DCCD1}"/>
            <a:ext uri="{91240B29-F687-4F45-9708-019B960494DF}"/>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Location</a:t>
            </a:r>
            <a:r>
              <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t>
            </a: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4</a:t>
            </a:r>
            <a:endPar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Work zone ,,West”</a:t>
            </a:r>
            <a:endPar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latin typeface="Times New Roman" pitchFamily="18" charset="0"/>
                <a:cs typeface="Times New Roman" pitchFamily="18" charset="0"/>
              </a:rPr>
              <a:t>    Surface land </a:t>
            </a:r>
            <a:r>
              <a:rPr lang="sr-Cyrl-RS" altLang="sr-Latn-RS" sz="1100" b="1" noProof="1" smtClean="0">
                <a:solidFill>
                  <a:schemeClr val="accent1">
                    <a:lumMod val="75000"/>
                  </a:schemeClr>
                </a:solidFill>
                <a:latin typeface="Times New Roman" pitchFamily="18" charset="0"/>
                <a:cs typeface="Times New Roman" pitchFamily="18" charset="0"/>
              </a:rPr>
              <a:t>:</a:t>
            </a:r>
            <a:r>
              <a:rPr lang="sr-Latn-RS" altLang="sr-Latn-RS" sz="1100" b="1" noProof="1" smtClean="0">
                <a:solidFill>
                  <a:schemeClr val="accent1">
                    <a:lumMod val="75000"/>
                  </a:schemeClr>
                </a:solidFill>
                <a:latin typeface="Times New Roman" pitchFamily="18" charset="0"/>
                <a:cs typeface="Times New Roman" pitchFamily="18" charset="0"/>
              </a:rPr>
              <a:t> 1.950.000 </a:t>
            </a:r>
            <a:r>
              <a:rPr lang="sr-Cyrl-RS" altLang="sr-Latn-RS" sz="1100" b="1" noProof="1" smtClean="0">
                <a:solidFill>
                  <a:schemeClr val="accent1">
                    <a:lumMod val="75000"/>
                  </a:schemeClr>
                </a:solidFill>
                <a:latin typeface="Times New Roman" pitchFamily="18" charset="0"/>
                <a:cs typeface="Times New Roman" pitchFamily="18" charset="0"/>
              </a:rPr>
              <a:t>м2</a:t>
            </a:r>
          </a:p>
          <a:p>
            <a:pPr>
              <a:defRPr/>
            </a:pPr>
            <a:r>
              <a:rPr lang="sr-Latn-RS" altLang="sr-Latn-RS" sz="1100" b="1" noProof="1" smtClean="0">
                <a:solidFill>
                  <a:schemeClr val="accent1">
                    <a:lumMod val="75000"/>
                  </a:schemeClr>
                </a:solidFill>
                <a:latin typeface="Times New Roman" pitchFamily="18" charset="0"/>
                <a:cs typeface="Times New Roman" pitchFamily="18" charset="0"/>
              </a:rPr>
              <a:t>    Surface of objects : 970.000</a:t>
            </a:r>
            <a:r>
              <a:rPr lang="sr-Cyrl-RS" altLang="sr-Latn-RS" sz="1100" b="1" noProof="1" smtClean="0">
                <a:solidFill>
                  <a:schemeClr val="accent1">
                    <a:lumMod val="75000"/>
                  </a:schemeClr>
                </a:solidFill>
                <a:latin typeface="Times New Roman" pitchFamily="18" charset="0"/>
                <a:cs typeface="Times New Roman" pitchFamily="18" charset="0"/>
              </a:rPr>
              <a:t> м2 </a:t>
            </a:r>
          </a:p>
          <a:p>
            <a:pPr>
              <a:defRPr/>
            </a:pPr>
            <a:r>
              <a:rPr lang="sr-Cyrl-RS" altLang="sr-Latn-RS" sz="1300" b="1" noProof="1" smtClean="0">
                <a:solidFill>
                  <a:schemeClr val="accent1">
                    <a:lumMod val="75000"/>
                  </a:schemeClr>
                </a:solidFill>
                <a:latin typeface="Times New Roman" pitchFamily="18" charset="0"/>
                <a:cs typeface="Times New Roman" pitchFamily="18" charset="0"/>
              </a:rPr>
              <a:t>  </a:t>
            </a:r>
          </a:p>
        </p:txBody>
      </p:sp>
      <p:sp>
        <p:nvSpPr>
          <p:cNvPr id="29" name="TextBox 2"/>
          <p:cNvSpPr txBox="1">
            <a:spLocks noChangeArrowheads="1"/>
          </p:cNvSpPr>
          <p:nvPr/>
        </p:nvSpPr>
        <p:spPr bwMode="auto">
          <a:xfrm>
            <a:off x="5417648" y="3695701"/>
            <a:ext cx="4853665" cy="984885"/>
          </a:xfrm>
          <a:prstGeom prst="rect">
            <a:avLst/>
          </a:prstGeom>
          <a:solidFill>
            <a:schemeClr val="accent1">
              <a:lumMod val="20000"/>
              <a:lumOff val="80000"/>
            </a:schemeClr>
          </a:solidFill>
          <a:ln>
            <a:noFill/>
          </a:ln>
          <a:extLst>
            <a:ext uri="{909E8E84-426E-40DD-AFC4-6F175D3DCCD1}"/>
            <a:ext uri="{91240B29-F687-4F45-9708-019B960494DF}"/>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Latn-RS" altLang="sr-Latn-RS" sz="12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Location 5</a:t>
            </a:r>
            <a:endParaRPr lang="sr-Cyrl-RS" altLang="sr-Latn-RS" sz="12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Work zone ,,East</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2 </a:t>
            </a: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a:t>
            </a:r>
            <a:endPar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latin typeface="Times New Roman" pitchFamily="18" charset="0"/>
                <a:cs typeface="Times New Roman" pitchFamily="18" charset="0"/>
              </a:rPr>
              <a:t>  Surface area </a:t>
            </a:r>
            <a:r>
              <a:rPr lang="sr-Cyrl-RS" altLang="sr-Latn-RS" sz="1100" b="1" noProof="1" smtClean="0">
                <a:solidFill>
                  <a:schemeClr val="accent1">
                    <a:lumMod val="75000"/>
                  </a:schemeClr>
                </a:solidFill>
                <a:latin typeface="Times New Roman" pitchFamily="18" charset="0"/>
                <a:cs typeface="Times New Roman" pitchFamily="18" charset="0"/>
              </a:rPr>
              <a:t>: 4</a:t>
            </a:r>
            <a:r>
              <a:rPr lang="sr-Latn-RS" altLang="sr-Latn-RS" sz="1100" b="1" noProof="1" smtClean="0">
                <a:solidFill>
                  <a:schemeClr val="accent1">
                    <a:lumMod val="75000"/>
                  </a:schemeClr>
                </a:solidFill>
                <a:latin typeface="Times New Roman" pitchFamily="18" charset="0"/>
                <a:cs typeface="Times New Roman" pitchFamily="18" charset="0"/>
              </a:rPr>
              <a:t>25.000</a:t>
            </a:r>
            <a:r>
              <a:rPr lang="sr-Cyrl-RS" altLang="sr-Latn-RS" sz="1100" b="1" noProof="1" smtClean="0">
                <a:solidFill>
                  <a:schemeClr val="accent1">
                    <a:lumMod val="75000"/>
                  </a:schemeClr>
                </a:solidFill>
                <a:latin typeface="Times New Roman" pitchFamily="18" charset="0"/>
                <a:cs typeface="Times New Roman" pitchFamily="18" charset="0"/>
              </a:rPr>
              <a:t> м2</a:t>
            </a:r>
            <a:endParaRPr lang="sr-Latn-RS" altLang="sr-Latn-RS" sz="1100" b="1" noProof="1" smtClean="0">
              <a:solidFill>
                <a:schemeClr val="accent1">
                  <a:lumMod val="75000"/>
                </a:schemeClr>
              </a:solidFill>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latin typeface="Times New Roman" pitchFamily="18" charset="0"/>
                <a:cs typeface="Times New Roman" pitchFamily="18" charset="0"/>
              </a:rPr>
              <a:t>  Surface of objects: 400.000 </a:t>
            </a:r>
            <a:r>
              <a:rPr lang="sr-Latn-RS" altLang="sr-Latn-RS" sz="800" b="1" noProof="1" smtClean="0">
                <a:solidFill>
                  <a:schemeClr val="accent1">
                    <a:lumMod val="75000"/>
                  </a:schemeClr>
                </a:solidFill>
                <a:latin typeface="Times New Roman" pitchFamily="18" charset="0"/>
                <a:cs typeface="Times New Roman" pitchFamily="18" charset="0"/>
              </a:rPr>
              <a:t>M</a:t>
            </a:r>
            <a:r>
              <a:rPr lang="sr-Latn-RS" altLang="sr-Latn-RS" sz="1100" b="1" noProof="1" smtClean="0">
                <a:solidFill>
                  <a:schemeClr val="accent1">
                    <a:lumMod val="75000"/>
                  </a:schemeClr>
                </a:solidFill>
                <a:latin typeface="Times New Roman" pitchFamily="18" charset="0"/>
                <a:cs typeface="Times New Roman" pitchFamily="18" charset="0"/>
              </a:rPr>
              <a:t>2</a:t>
            </a:r>
            <a:endParaRPr lang="sr-Cyrl-RS" altLang="sr-Latn-RS" sz="800" b="1" noProof="1" smtClean="0">
              <a:solidFill>
                <a:schemeClr val="accent1">
                  <a:lumMod val="75000"/>
                </a:schemeClr>
              </a:solidFill>
              <a:latin typeface="Times New Roman" pitchFamily="18" charset="0"/>
              <a:cs typeface="Times New Roman" pitchFamily="18" charset="0"/>
            </a:endParaRPr>
          </a:p>
          <a:p>
            <a:pPr>
              <a:defRPr/>
            </a:pPr>
            <a:r>
              <a:rPr lang="sr-Cyrl-RS" altLang="sr-Latn-RS" sz="1300" b="1" noProof="1" smtClean="0">
                <a:solidFill>
                  <a:schemeClr val="accent1">
                    <a:lumMod val="75000"/>
                  </a:schemeClr>
                </a:solidFill>
                <a:latin typeface="Times New Roman" pitchFamily="18" charset="0"/>
                <a:cs typeface="Times New Roman" pitchFamily="18" charset="0"/>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Work zone</a:t>
            </a:r>
            <a:endParaRPr lang="x-none"/>
          </a:p>
        </p:txBody>
      </p:sp>
      <p:sp>
        <p:nvSpPr>
          <p:cNvPr id="3" name="Content Placeholder 2"/>
          <p:cNvSpPr>
            <a:spLocks noGrp="1"/>
          </p:cNvSpPr>
          <p:nvPr>
            <p:ph idx="1"/>
          </p:nvPr>
        </p:nvSpPr>
        <p:spPr/>
        <p:txBody>
          <a:bodyPr/>
          <a:lstStyle/>
          <a:p>
            <a:r>
              <a:rPr lang="sr-Latn-RS" dirty="0" smtClean="0"/>
              <a:t>RUMSKA PETLJA</a:t>
            </a:r>
            <a:endParaRPr lang="x-none"/>
          </a:p>
        </p:txBody>
      </p:sp>
      <p:sp>
        <p:nvSpPr>
          <p:cNvPr id="4" name="Content Placeholder 3"/>
          <p:cNvSpPr>
            <a:spLocks noGrp="1"/>
          </p:cNvSpPr>
          <p:nvPr>
            <p:ph idx="10"/>
          </p:nvPr>
        </p:nvSpPr>
        <p:spPr>
          <a:xfrm>
            <a:off x="405880" y="1715715"/>
            <a:ext cx="5102224" cy="3088283"/>
          </a:xfrm>
        </p:spPr>
        <p:txBody>
          <a:bodyPr/>
          <a:lstStyle/>
          <a:p>
            <a:pPr marL="398463">
              <a:spcBef>
                <a:spcPts val="300"/>
              </a:spcBef>
              <a:spcAft>
                <a:spcPts val="600"/>
              </a:spcAft>
              <a:buSzPct val="70000"/>
              <a:buFont typeface="Lucida Sans Unicode" panose="020B0602030504020204" pitchFamily="34" charset="0"/>
              <a:buChar char="⇨"/>
              <a:tabLst>
                <a:tab pos="234950" algn="l"/>
              </a:tabLst>
            </a:pP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238 ha</a:t>
            </a: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Intersection of roads</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 </a:t>
            </a: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Е-70 </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highway</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 Be</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l</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grad</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e</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-Zagreb  </a:t>
            </a:r>
            <a:endParaRPr lang="x-none" altLang="zh-CN" sz="1200">
              <a:solidFill>
                <a:srgbClr val="000000"/>
              </a:solidFill>
              <a:latin typeface="Times New Roman" panose="02020603050405020304" pitchFamily="18" charset="0"/>
              <a:ea typeface="SimSun" panose="02010600030101010101" pitchFamily="2" charset="-122"/>
              <a:sym typeface="Lucida Sans Unicode" panose="020B0602030504020204" pitchFamily="34" charset="0"/>
            </a:endParaRPr>
          </a:p>
          <a:p>
            <a:pPr marL="398463">
              <a:spcBef>
                <a:spcPts val="300"/>
              </a:spcBef>
              <a:spcAft>
                <a:spcPts val="600"/>
              </a:spcAft>
              <a:buSzPct val="70000"/>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and the first class state road M21 </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Novi </a:t>
            </a: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Sad-</a:t>
            </a:r>
            <a:r>
              <a:rPr lang="en-US" altLang="zh-CN" sz="1200" dirty="0" err="1">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Šabac</a:t>
            </a: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 </a:t>
            </a: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Parcels size from </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1 </a:t>
            </a: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ha </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to</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 </a:t>
            </a: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50 ha </a:t>
            </a:r>
          </a:p>
          <a:p>
            <a:pPr marL="398463">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Electric power network </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14 MW</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  (</a:t>
            </a:r>
            <a:r>
              <a:rPr lang="en-US" sz="1200" dirty="0" smtClean="0">
                <a:solidFill>
                  <a:schemeClr val="tx1"/>
                </a:solidFill>
              </a:rPr>
              <a:t>there is a possibility for connection to the transmission line 20</a:t>
            </a:r>
            <a:r>
              <a:rPr lang="sr-Latn-RS" sz="1200" dirty="0" smtClean="0">
                <a:solidFill>
                  <a:schemeClr val="tx1"/>
                </a:solidFill>
              </a:rPr>
              <a:t> kB)</a:t>
            </a:r>
            <a:endParaRPr lang="en-US" altLang="zh-CN" sz="1200" dirty="0">
              <a:solidFill>
                <a:schemeClr val="tx1"/>
              </a:solidFill>
              <a:latin typeface="Times New Roman" panose="02020603050405020304" pitchFamily="18" charset="0"/>
              <a:ea typeface="SimSun" panose="02010600030101010101" pitchFamily="2" charset="-122"/>
              <a:sym typeface="Lucida Sans Unicode" panose="020B0602030504020204" pitchFamily="34" charset="0"/>
            </a:endParaRP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Magistral water supply network located 250m from the </a:t>
            </a:r>
          </a:p>
          <a:p>
            <a:pPr marL="398463">
              <a:spcBef>
                <a:spcPts val="300"/>
              </a:spcBef>
              <a:spcAft>
                <a:spcPts val="600"/>
              </a:spcAft>
              <a:buSzPct val="70000"/>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parcels, capacity </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200 l/</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per second</a:t>
            </a:r>
            <a:endPar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endParaRP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Gas network</a:t>
            </a: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Access roads </a:t>
            </a: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chemeClr val="tx1"/>
                </a:solidFill>
                <a:latin typeface="Times New Roman" pitchFamily="18" charset="0"/>
                <a:ea typeface="SimSun" panose="02010600030101010101" pitchFamily="2" charset="-122"/>
                <a:cs typeface="Times New Roman" pitchFamily="18" charset="0"/>
              </a:rPr>
              <a:t>Public lighting</a:t>
            </a:r>
            <a:endParaRPr lang="en-US" altLang="zh-CN" sz="1200" dirty="0">
              <a:solidFill>
                <a:schemeClr val="tx1"/>
              </a:solidFill>
              <a:latin typeface="Times New Roman" pitchFamily="18" charset="0"/>
              <a:ea typeface="SimSun" panose="02010600030101010101" pitchFamily="2" charset="-122"/>
              <a:cs typeface="Times New Roman" pitchFamily="18" charset="0"/>
            </a:endParaRPr>
          </a:p>
          <a:p>
            <a:endParaRPr lang="x-none"/>
          </a:p>
        </p:txBody>
      </p:sp>
      <p:pic>
        <p:nvPicPr>
          <p:cNvPr id="7" name="Picture 6"/>
          <p:cNvPicPr>
            <a:picLocks noChangeAspect="1"/>
          </p:cNvPicPr>
          <p:nvPr/>
        </p:nvPicPr>
        <p:blipFill>
          <a:blip r:embed="rId2" cstate="print"/>
          <a:stretch>
            <a:fillRect/>
          </a:stretch>
        </p:blipFill>
        <p:spPr>
          <a:xfrm>
            <a:off x="6011691" y="963445"/>
            <a:ext cx="1512090" cy="1169620"/>
          </a:xfrm>
          <a:prstGeom prst="rect">
            <a:avLst/>
          </a:prstGeom>
          <a:effectLst>
            <a:innerShdw blurRad="114300">
              <a:prstClr val="black"/>
            </a:innerShdw>
          </a:effectLst>
        </p:spPr>
      </p:pic>
      <p:pic>
        <p:nvPicPr>
          <p:cNvPr id="10" name="Picture 9"/>
          <p:cNvPicPr>
            <a:picLocks noChangeAspect="1"/>
          </p:cNvPicPr>
          <p:nvPr/>
        </p:nvPicPr>
        <p:blipFill>
          <a:blip r:embed="rId3" cstate="print">
            <a:extLst>
              <a:ext uri="{BEBA8EAE-BF5A-486C-A8C5-ECC9F3942E4B}">
                <a14:imgProps xmlns="" xmlns:a14="http://schemas.microsoft.com/office/drawing/2010/main">
                  <a14:imgLayer r:embed="rId6">
                    <a14:imgEffect>
                      <a14:sharpenSoften amount="25000"/>
                    </a14:imgEffect>
                  </a14:imgLayer>
                </a14:imgProps>
              </a:ext>
              <a:ext uri="{28A0092B-C50C-407E-A947-70E740481C1C}">
                <a14:useLocalDpi xmlns="" xmlns:a14="http://schemas.microsoft.com/office/drawing/2010/main" val="0"/>
              </a:ext>
            </a:extLst>
          </a:blip>
          <a:stretch>
            <a:fillRect/>
          </a:stretch>
        </p:blipFill>
        <p:spPr>
          <a:xfrm>
            <a:off x="5246451" y="2403137"/>
            <a:ext cx="3443592" cy="2162378"/>
          </a:xfrm>
          <a:prstGeom prst="rect">
            <a:avLst/>
          </a:prstGeom>
          <a:effectLst>
            <a:glow rad="101600">
              <a:schemeClr val="accent5">
                <a:satMod val="175000"/>
                <a:alpha val="40000"/>
              </a:schemeClr>
            </a:glow>
          </a:effectLst>
          <a:scene3d>
            <a:camera prst="orthographicFront"/>
            <a:lightRig rig="morning" dir="t"/>
          </a:scene3d>
          <a:sp3d prstMaterial="matte"/>
        </p:spPr>
      </p:pic>
      <p:pic>
        <p:nvPicPr>
          <p:cNvPr id="8"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 xmlns:p14="http://schemas.microsoft.com/office/powerpoint/2010/main" val="115921724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sz="2800" b="1" dirty="0" smtClean="0"/>
              <a:t/>
            </a:r>
            <a:br>
              <a:rPr lang="sr-Latn-RS" sz="2800" b="1" dirty="0" smtClean="0"/>
            </a:br>
            <a:r>
              <a:rPr lang="sr-Latn-RS" sz="2400" b="1" dirty="0" smtClean="0">
                <a:latin typeface="Times New Roman" pitchFamily="18" charset="0"/>
                <a:cs typeface="Times New Roman" pitchFamily="18" charset="0"/>
              </a:rPr>
              <a:t>Rules</a:t>
            </a:r>
            <a:r>
              <a:rPr lang="sr-Latn-R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and conditions for </a:t>
            </a:r>
            <a:r>
              <a:rPr lang="sr-Latn-RS" sz="2400" b="1" dirty="0" smtClean="0">
                <a:latin typeface="Times New Roman" pitchFamily="18" charset="0"/>
                <a:cs typeface="Times New Roman" pitchFamily="18" charset="0"/>
              </a:rPr>
              <a:t>planning and building on construction plots in blok 1 of the work zone Rumska petlja </a:t>
            </a:r>
            <a:endParaRPr lang="en-US" sz="2400" dirty="0">
              <a:latin typeface="Times New Roman" pitchFamily="18" charset="0"/>
              <a:cs typeface="Times New Roman" pitchFamily="18" charset="0"/>
            </a:endParaRPr>
          </a:p>
        </p:txBody>
      </p:sp>
      <p:sp>
        <p:nvSpPr>
          <p:cNvPr id="4" name="Content Placeholder 3"/>
          <p:cNvSpPr>
            <a:spLocks noGrp="1"/>
          </p:cNvSpPr>
          <p:nvPr>
            <p:ph idx="10"/>
          </p:nvPr>
        </p:nvSpPr>
        <p:spPr>
          <a:xfrm>
            <a:off x="405880" y="1134895"/>
            <a:ext cx="8496944" cy="3669104"/>
          </a:xfrm>
        </p:spPr>
        <p:txBody>
          <a:bodyPr/>
          <a:lstStyle/>
          <a:p>
            <a:r>
              <a:rPr lang="sr-Latn-RS" dirty="0" smtClean="0">
                <a:latin typeface="Times New Roman" pitchFamily="18" charset="0"/>
                <a:cs typeface="Times New Roman" pitchFamily="18" charset="0"/>
              </a:rPr>
              <a:t>W</a:t>
            </a:r>
            <a:r>
              <a:rPr lang="en-US" dirty="0" err="1" smtClean="0">
                <a:latin typeface="Times New Roman" pitchFamily="18" charset="0"/>
                <a:cs typeface="Times New Roman" pitchFamily="18" charset="0"/>
              </a:rPr>
              <a:t>ithin</a:t>
            </a:r>
            <a:r>
              <a:rPr lang="en-US" dirty="0" smtClean="0">
                <a:latin typeface="Times New Roman" pitchFamily="18" charset="0"/>
                <a:cs typeface="Times New Roman" pitchFamily="18" charset="0"/>
              </a:rPr>
              <a:t> the work zone "</a:t>
            </a:r>
            <a:r>
              <a:rPr lang="en-US" dirty="0" err="1" smtClean="0">
                <a:latin typeface="Times New Roman" pitchFamily="18" charset="0"/>
                <a:cs typeface="Times New Roman" pitchFamily="18" charset="0"/>
              </a:rPr>
              <a:t>Rumska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petlja</a:t>
            </a:r>
            <a:r>
              <a:rPr lang="en-US" dirty="0" smtClean="0">
                <a:latin typeface="Times New Roman" pitchFamily="18" charset="0"/>
                <a:cs typeface="Times New Roman" pitchFamily="18" charset="0"/>
              </a:rPr>
              <a:t>", in block number 1, </a:t>
            </a:r>
            <a:r>
              <a:rPr lang="sr-Latn-RS" dirty="0" smtClean="0">
                <a:latin typeface="Times New Roman" pitchFamily="18" charset="0"/>
                <a:cs typeface="Times New Roman" pitchFamily="18" charset="0"/>
              </a:rPr>
              <a:t>construction</a:t>
            </a:r>
            <a:r>
              <a:rPr lang="en-US" dirty="0" smtClean="0">
                <a:latin typeface="Times New Roman" pitchFamily="18" charset="0"/>
                <a:cs typeface="Times New Roman" pitchFamily="18" charset="0"/>
              </a:rPr>
              <a:t> plots can be formed - potential locations for construction of work complexes, with areas from </a:t>
            </a:r>
            <a:r>
              <a:rPr lang="en-US" b="1" dirty="0" smtClean="0">
                <a:latin typeface="Times New Roman" pitchFamily="18" charset="0"/>
                <a:cs typeface="Times New Roman" pitchFamily="18" charset="0"/>
              </a:rPr>
              <a:t>1.5 to 5.1 ha.</a:t>
            </a:r>
            <a:r>
              <a:rPr lang="en-US" dirty="0" smtClean="0">
                <a:latin typeface="Times New Roman" pitchFamily="18" charset="0"/>
                <a:cs typeface="Times New Roman" pitchFamily="18" charset="0"/>
              </a:rPr>
              <a:t> </a:t>
            </a:r>
            <a:endParaRPr lang="sr-Latn-RS" dirty="0" smtClean="0">
              <a:latin typeface="Times New Roman" pitchFamily="18" charset="0"/>
              <a:cs typeface="Times New Roman" pitchFamily="18" charset="0"/>
            </a:endParaRPr>
          </a:p>
          <a:p>
            <a:pPr lvl="0"/>
            <a:r>
              <a:rPr lang="en-US" dirty="0" smtClean="0">
                <a:latin typeface="Times New Roman" pitchFamily="18" charset="0"/>
                <a:cs typeface="Times New Roman" pitchFamily="18" charset="0"/>
              </a:rPr>
              <a:t>From existing plots, </a:t>
            </a:r>
            <a:r>
              <a:rPr lang="en-US" b="1" dirty="0" smtClean="0">
                <a:latin typeface="Times New Roman" pitchFamily="18" charset="0"/>
                <a:cs typeface="Times New Roman" pitchFamily="18" charset="0"/>
              </a:rPr>
              <a:t>it is possible to form new construction plots</a:t>
            </a:r>
            <a:r>
              <a:rPr lang="en-US" dirty="0" smtClean="0">
                <a:latin typeface="Times New Roman" pitchFamily="18" charset="0"/>
                <a:cs typeface="Times New Roman" pitchFamily="18" charset="0"/>
              </a:rPr>
              <a:t>, all by the parameters set out in the plan.</a:t>
            </a:r>
          </a:p>
          <a:p>
            <a:pPr lvl="0"/>
            <a:r>
              <a:rPr lang="en-US" dirty="0" smtClean="0">
                <a:latin typeface="Times New Roman" pitchFamily="18" charset="0"/>
                <a:cs typeface="Times New Roman" pitchFamily="18" charset="0"/>
              </a:rPr>
              <a:t>On the building plot, it is possible to build production storage facilities and supporting facilities that operate as well as facilities for infrastructure purposes.</a:t>
            </a:r>
          </a:p>
          <a:p>
            <a:pPr lvl="0"/>
            <a:r>
              <a:rPr lang="en-US" dirty="0" smtClean="0">
                <a:latin typeface="Times New Roman" pitchFamily="18" charset="0"/>
                <a:cs typeface="Times New Roman" pitchFamily="18" charset="0"/>
              </a:rPr>
              <a:t>Secondary and tertiary activities are permitted as well as various service activities</a:t>
            </a:r>
          </a:p>
          <a:p>
            <a:pPr lvl="0"/>
            <a:r>
              <a:rPr lang="en-US" dirty="0" smtClean="0">
                <a:latin typeface="Times New Roman" pitchFamily="18" charset="0"/>
                <a:cs typeface="Times New Roman" pitchFamily="18" charset="0"/>
              </a:rPr>
              <a:t>Construction of a waste storage facility as a facility where the activity of storage of waste and treatment and disposal/disposal facilities for hazardous waste, as well as underground reservoirs, is prohibited, due to the proximity of the source</a:t>
            </a:r>
          </a:p>
          <a:p>
            <a:pPr lvl="0"/>
            <a:r>
              <a:rPr lang="en-US" dirty="0" smtClean="0">
                <a:latin typeface="Times New Roman" pitchFamily="18" charset="0"/>
                <a:cs typeface="Times New Roman" pitchFamily="18" charset="0"/>
              </a:rPr>
              <a:t>The occupancy index on the plot is 50% and the construction index is 2.0.</a:t>
            </a:r>
          </a:p>
          <a:p>
            <a:pPr lvl="0"/>
            <a:r>
              <a:rPr lang="en-US" dirty="0" smtClean="0">
                <a:latin typeface="Times New Roman" pitchFamily="18" charset="0"/>
                <a:cs typeface="Times New Roman" pitchFamily="18" charset="0"/>
              </a:rPr>
              <a:t>Maximum number of production, processing and auxiliary facilities is P + 0, galleries are possible, exceptionally P + 1 if technology requires it.</a:t>
            </a:r>
          </a:p>
          <a:p>
            <a:pPr lvl="0"/>
            <a:r>
              <a:rPr lang="en-US" dirty="0" smtClean="0">
                <a:latin typeface="Times New Roman" pitchFamily="18" charset="0"/>
                <a:cs typeface="Times New Roman" pitchFamily="18" charset="0"/>
              </a:rPr>
              <a:t>For buildings </a:t>
            </a:r>
            <a:r>
              <a:rPr lang="sr-Latn-RS" dirty="0" smtClean="0">
                <a:latin typeface="Times New Roman" pitchFamily="18" charset="0"/>
                <a:cs typeface="Times New Roman" pitchFamily="18" charset="0"/>
              </a:rPr>
              <a:t>for </a:t>
            </a:r>
            <a:r>
              <a:rPr lang="en-US" dirty="0" err="1" smtClean="0">
                <a:latin typeface="Times New Roman" pitchFamily="18" charset="0"/>
                <a:cs typeface="Times New Roman" pitchFamily="18" charset="0"/>
              </a:rPr>
              <a:t>administrat</a:t>
            </a:r>
            <a:r>
              <a:rPr lang="sr-Latn-RS" dirty="0" smtClean="0">
                <a:latin typeface="Times New Roman" pitchFamily="18" charset="0"/>
                <a:cs typeface="Times New Roman" pitchFamily="18" charset="0"/>
              </a:rPr>
              <a:t>ion </a:t>
            </a:r>
            <a:r>
              <a:rPr lang="en-US" dirty="0" smtClean="0">
                <a:latin typeface="Times New Roman" pitchFamily="18" charset="0"/>
                <a:cs typeface="Times New Roman" pitchFamily="18" charset="0"/>
              </a:rPr>
              <a:t>and similar purposes, the maximum number of floors is P + 3, but the height of the building does not exceed the height of 16.0 m.</a:t>
            </a:r>
          </a:p>
          <a:p>
            <a:endParaRPr lang="en-US" dirty="0"/>
          </a:p>
        </p:txBody>
      </p:sp>
      <p:pic>
        <p:nvPicPr>
          <p:cNvPr id="5"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1">
            <a:extLst>
              <a:ext uri="{FF2B5EF4-FFF2-40B4-BE49-F238E27FC236}">
                <a16:creationId xmlns:a16="http://schemas.microsoft.com/office/drawing/2014/main" xmlns="" id="{FB0BE4C2-BEC0-4860-9871-6C59B0823BC2}"/>
              </a:ext>
            </a:extLst>
          </p:cNvPr>
          <p:cNvSpPr txBox="1">
            <a:spLocks noChangeArrowheads="1"/>
          </p:cNvSpPr>
          <p:nvPr/>
        </p:nvSpPr>
        <p:spPr bwMode="auto">
          <a:xfrm>
            <a:off x="1588" y="0"/>
            <a:ext cx="8447087"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5843" name="Text Box 2">
            <a:extLst>
              <a:ext uri="{FF2B5EF4-FFF2-40B4-BE49-F238E27FC236}">
                <a16:creationId xmlns:a16="http://schemas.microsoft.com/office/drawing/2014/main" xmlns="" id="{07208F4C-2765-4C94-B556-DD153A036751}"/>
              </a:ext>
            </a:extLst>
          </p:cNvPr>
          <p:cNvSpPr txBox="1">
            <a:spLocks noChangeArrowheads="1"/>
          </p:cNvSpPr>
          <p:nvPr/>
        </p:nvSpPr>
        <p:spPr bwMode="auto">
          <a:xfrm>
            <a:off x="1804988" y="3502025"/>
            <a:ext cx="28194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a:solidFill>
                  <a:srgbClr val="FFFFFF"/>
                </a:solidFill>
                <a:latin typeface="Hero" pitchFamily="50" charset="0"/>
              </a:rPr>
              <a:t>TOURISM</a:t>
            </a:r>
          </a:p>
        </p:txBody>
      </p:sp>
      <p:sp>
        <p:nvSpPr>
          <p:cNvPr id="35844" name="Text Box 3">
            <a:extLst>
              <a:ext uri="{FF2B5EF4-FFF2-40B4-BE49-F238E27FC236}">
                <a16:creationId xmlns:a16="http://schemas.microsoft.com/office/drawing/2014/main" xmlns="" id="{BDD61561-D7B5-4729-B27C-16CA4B4252B1}"/>
              </a:ext>
            </a:extLst>
          </p:cNvPr>
          <p:cNvSpPr txBox="1">
            <a:spLocks noChangeArrowheads="1"/>
          </p:cNvSpPr>
          <p:nvPr/>
        </p:nvSpPr>
        <p:spPr bwMode="auto">
          <a:xfrm>
            <a:off x="1671638" y="2078038"/>
            <a:ext cx="29337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a:solidFill>
                  <a:srgbClr val="FFFFFF"/>
                </a:solidFill>
                <a:latin typeface="Hero" pitchFamily="50" charset="0"/>
              </a:rPr>
              <a:t>AGRIBSINSS</a:t>
            </a:r>
          </a:p>
        </p:txBody>
      </p:sp>
      <p:sp>
        <p:nvSpPr>
          <p:cNvPr id="35845" name="Oval 4">
            <a:extLst>
              <a:ext uri="{FF2B5EF4-FFF2-40B4-BE49-F238E27FC236}">
                <a16:creationId xmlns:a16="http://schemas.microsoft.com/office/drawing/2014/main" xmlns="" id="{84514101-BE14-4B91-82CD-5C3CD110C4C7}"/>
              </a:ext>
            </a:extLst>
          </p:cNvPr>
          <p:cNvSpPr>
            <a:spLocks noChangeArrowheads="1"/>
          </p:cNvSpPr>
          <p:nvPr/>
        </p:nvSpPr>
        <p:spPr bwMode="auto">
          <a:xfrm>
            <a:off x="1143000" y="1995488"/>
            <a:ext cx="533400" cy="53340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5846" name="Text Box 5">
            <a:extLst>
              <a:ext uri="{FF2B5EF4-FFF2-40B4-BE49-F238E27FC236}">
                <a16:creationId xmlns:a16="http://schemas.microsoft.com/office/drawing/2014/main" xmlns="" id="{08177D5F-DE4E-494C-9CCF-4287B978060B}"/>
              </a:ext>
            </a:extLst>
          </p:cNvPr>
          <p:cNvSpPr txBox="1">
            <a:spLocks noChangeArrowheads="1"/>
          </p:cNvSpPr>
          <p:nvPr/>
        </p:nvSpPr>
        <p:spPr bwMode="auto">
          <a:xfrm>
            <a:off x="1676400" y="3484563"/>
            <a:ext cx="26670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a:solidFill>
                  <a:srgbClr val="FFFFFF"/>
                </a:solidFill>
                <a:latin typeface="Hero" pitchFamily="50" charset="0"/>
              </a:rPr>
              <a:t>CONSTRUCTION</a:t>
            </a:r>
          </a:p>
        </p:txBody>
      </p:sp>
      <p:sp>
        <p:nvSpPr>
          <p:cNvPr id="35847" name="Text Box 6">
            <a:extLst>
              <a:ext uri="{FF2B5EF4-FFF2-40B4-BE49-F238E27FC236}">
                <a16:creationId xmlns:a16="http://schemas.microsoft.com/office/drawing/2014/main" xmlns="" id="{8749739B-1F4D-412B-9A6D-A7181FEF929C}"/>
              </a:ext>
            </a:extLst>
          </p:cNvPr>
          <p:cNvSpPr txBox="1">
            <a:spLocks noChangeArrowheads="1"/>
          </p:cNvSpPr>
          <p:nvPr/>
        </p:nvSpPr>
        <p:spPr bwMode="auto">
          <a:xfrm>
            <a:off x="1676400" y="2581275"/>
            <a:ext cx="28194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eaLnBrk="1" hangingPunct="1"/>
            <a:r>
              <a:rPr lang="en-US" altLang="en-US">
                <a:solidFill>
                  <a:srgbClr val="FFFFFF"/>
                </a:solidFill>
                <a:latin typeface="Hero" pitchFamily="50" charset="0"/>
              </a:rPr>
              <a:t>TOURISM</a:t>
            </a:r>
          </a:p>
        </p:txBody>
      </p:sp>
      <p:sp>
        <p:nvSpPr>
          <p:cNvPr id="35848" name="Text Box 7">
            <a:extLst>
              <a:ext uri="{FF2B5EF4-FFF2-40B4-BE49-F238E27FC236}">
                <a16:creationId xmlns:a16="http://schemas.microsoft.com/office/drawing/2014/main" xmlns="" id="{C0FC42B9-9A82-4EB2-A111-33FD072F5192}"/>
              </a:ext>
            </a:extLst>
          </p:cNvPr>
          <p:cNvSpPr txBox="1">
            <a:spLocks noChangeArrowheads="1"/>
          </p:cNvSpPr>
          <p:nvPr/>
        </p:nvSpPr>
        <p:spPr bwMode="auto">
          <a:xfrm>
            <a:off x="1676400" y="3560763"/>
            <a:ext cx="28194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eaLnBrk="1" hangingPunct="1"/>
            <a:r>
              <a:rPr lang="en-US" altLang="en-US">
                <a:solidFill>
                  <a:srgbClr val="FFFFFF"/>
                </a:solidFill>
                <a:latin typeface="Hero" pitchFamily="50" charset="0"/>
              </a:rPr>
              <a:t>METAL PROCESSING</a:t>
            </a:r>
          </a:p>
        </p:txBody>
      </p:sp>
      <p:sp>
        <p:nvSpPr>
          <p:cNvPr id="35849" name="Text Box 8">
            <a:extLst>
              <a:ext uri="{FF2B5EF4-FFF2-40B4-BE49-F238E27FC236}">
                <a16:creationId xmlns:a16="http://schemas.microsoft.com/office/drawing/2014/main" xmlns="" id="{58D2EE77-EACB-4930-A413-869A84E2CE72}"/>
              </a:ext>
            </a:extLst>
          </p:cNvPr>
          <p:cNvSpPr txBox="1">
            <a:spLocks noChangeArrowheads="1"/>
          </p:cNvSpPr>
          <p:nvPr/>
        </p:nvSpPr>
        <p:spPr bwMode="auto">
          <a:xfrm>
            <a:off x="4541838" y="2898775"/>
            <a:ext cx="26670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r"/>
            <a:r>
              <a:rPr lang="en-US" altLang="en-US">
                <a:solidFill>
                  <a:srgbClr val="FFFFFF"/>
                </a:solidFill>
                <a:latin typeface="Hero" pitchFamily="50" charset="0"/>
              </a:rPr>
              <a:t>ICT</a:t>
            </a:r>
          </a:p>
        </p:txBody>
      </p:sp>
      <p:sp>
        <p:nvSpPr>
          <p:cNvPr id="35850" name="Text Box 9">
            <a:extLst>
              <a:ext uri="{FF2B5EF4-FFF2-40B4-BE49-F238E27FC236}">
                <a16:creationId xmlns:a16="http://schemas.microsoft.com/office/drawing/2014/main" xmlns="" id="{A74059B9-43EC-4CFA-88E5-101AB7FEE64D}"/>
              </a:ext>
            </a:extLst>
          </p:cNvPr>
          <p:cNvSpPr txBox="1">
            <a:spLocks noChangeArrowheads="1"/>
          </p:cNvSpPr>
          <p:nvPr/>
        </p:nvSpPr>
        <p:spPr bwMode="auto">
          <a:xfrm>
            <a:off x="1828800" y="2646363"/>
            <a:ext cx="26670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FFFFF"/>
                </a:solidFill>
                <a:latin typeface="Hero" pitchFamily="50" charset="0"/>
              </a:rPr>
              <a:t>CHEMCAL INDUSTRY</a:t>
            </a:r>
          </a:p>
        </p:txBody>
      </p:sp>
      <p:sp>
        <p:nvSpPr>
          <p:cNvPr id="35851" name="Text Box 10">
            <a:extLst>
              <a:ext uri="{FF2B5EF4-FFF2-40B4-BE49-F238E27FC236}">
                <a16:creationId xmlns:a16="http://schemas.microsoft.com/office/drawing/2014/main" xmlns="" id="{F0CE0D34-3EEC-4C78-8D48-3B4DA63E5057}"/>
              </a:ext>
            </a:extLst>
          </p:cNvPr>
          <p:cNvSpPr txBox="1">
            <a:spLocks noChangeArrowheads="1"/>
          </p:cNvSpPr>
          <p:nvPr/>
        </p:nvSpPr>
        <p:spPr bwMode="auto">
          <a:xfrm>
            <a:off x="1817688" y="3571875"/>
            <a:ext cx="28194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FFFFF"/>
                </a:solidFill>
                <a:latin typeface="Hero" pitchFamily="50" charset="0"/>
              </a:rPr>
              <a:t>LOGISTIC CENTER</a:t>
            </a:r>
          </a:p>
        </p:txBody>
      </p:sp>
      <p:sp>
        <p:nvSpPr>
          <p:cNvPr id="35852" name="Text Box 11">
            <a:extLst>
              <a:ext uri="{FF2B5EF4-FFF2-40B4-BE49-F238E27FC236}">
                <a16:creationId xmlns:a16="http://schemas.microsoft.com/office/drawing/2014/main" xmlns="" id="{0317151F-BDAF-4E9A-B280-5DD189AF44FB}"/>
              </a:ext>
            </a:extLst>
          </p:cNvPr>
          <p:cNvSpPr txBox="1">
            <a:spLocks noChangeArrowheads="1"/>
          </p:cNvSpPr>
          <p:nvPr/>
        </p:nvSpPr>
        <p:spPr bwMode="auto">
          <a:xfrm>
            <a:off x="4800600" y="2547938"/>
            <a:ext cx="26670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r"/>
            <a:r>
              <a:rPr lang="en-US" altLang="en-US">
                <a:solidFill>
                  <a:srgbClr val="FFFFFF"/>
                </a:solidFill>
                <a:latin typeface="Hero" pitchFamily="50" charset="0"/>
              </a:rPr>
              <a:t>TOURISM</a:t>
            </a:r>
          </a:p>
        </p:txBody>
      </p:sp>
      <p:sp>
        <p:nvSpPr>
          <p:cNvPr id="35853" name="Text Box 12">
            <a:extLst>
              <a:ext uri="{FF2B5EF4-FFF2-40B4-BE49-F238E27FC236}">
                <a16:creationId xmlns:a16="http://schemas.microsoft.com/office/drawing/2014/main" xmlns="" id="{6CD8BC7D-4B98-4682-806D-5485F6433903}"/>
              </a:ext>
            </a:extLst>
          </p:cNvPr>
          <p:cNvSpPr txBox="1">
            <a:spLocks noChangeArrowheads="1"/>
          </p:cNvSpPr>
          <p:nvPr/>
        </p:nvSpPr>
        <p:spPr bwMode="auto">
          <a:xfrm>
            <a:off x="461639" y="2766319"/>
            <a:ext cx="16764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600" b="1" dirty="0">
                <a:solidFill>
                  <a:schemeClr val="accent1">
                    <a:lumMod val="50000"/>
                  </a:schemeClr>
                </a:solidFill>
                <a:latin typeface="Times New Roman" pitchFamily="18" charset="0"/>
                <a:cs typeface="Times New Roman" pitchFamily="18" charset="0"/>
              </a:rPr>
              <a:t>Agribusiness</a:t>
            </a:r>
          </a:p>
        </p:txBody>
      </p:sp>
      <p:sp>
        <p:nvSpPr>
          <p:cNvPr id="35854" name="Text Box 13">
            <a:extLst>
              <a:ext uri="{FF2B5EF4-FFF2-40B4-BE49-F238E27FC236}">
                <a16:creationId xmlns:a16="http://schemas.microsoft.com/office/drawing/2014/main" xmlns="" id="{447DEAE1-E9A1-4726-A262-6A1E14F240DB}"/>
              </a:ext>
            </a:extLst>
          </p:cNvPr>
          <p:cNvSpPr txBox="1">
            <a:spLocks noChangeArrowheads="1"/>
          </p:cNvSpPr>
          <p:nvPr/>
        </p:nvSpPr>
        <p:spPr bwMode="auto">
          <a:xfrm>
            <a:off x="2645945" y="2733744"/>
            <a:ext cx="2370337" cy="340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sr-Latn-RS" altLang="en-US" sz="1400" b="1" dirty="0" smtClean="0">
                <a:solidFill>
                  <a:srgbClr val="FFC000"/>
                </a:solidFill>
                <a:latin typeface="Arial Black" panose="020B0A04020102020204" pitchFamily="34" charset="0"/>
              </a:rPr>
              <a:t>           </a:t>
            </a:r>
            <a:r>
              <a:rPr lang="en-US" altLang="en-US" sz="1600" b="1" dirty="0" smtClean="0">
                <a:solidFill>
                  <a:schemeClr val="accent1">
                    <a:lumMod val="50000"/>
                  </a:schemeClr>
                </a:solidFill>
                <a:latin typeface="Times New Roman" pitchFamily="18" charset="0"/>
                <a:cs typeface="Times New Roman" pitchFamily="18" charset="0"/>
              </a:rPr>
              <a:t>Textile</a:t>
            </a:r>
            <a:r>
              <a:rPr lang="sr-Latn-RS" altLang="en-US" sz="1600" b="1" dirty="0" smtClean="0">
                <a:solidFill>
                  <a:schemeClr val="accent1">
                    <a:lumMod val="50000"/>
                  </a:schemeClr>
                </a:solidFill>
                <a:latin typeface="Times New Roman" pitchFamily="18" charset="0"/>
                <a:cs typeface="Times New Roman" pitchFamily="18" charset="0"/>
              </a:rPr>
              <a:t> industry</a:t>
            </a:r>
            <a:endParaRPr lang="en-US" altLang="en-US" sz="1600" b="1" dirty="0">
              <a:solidFill>
                <a:schemeClr val="accent1">
                  <a:lumMod val="50000"/>
                </a:schemeClr>
              </a:solidFill>
              <a:latin typeface="Times New Roman" pitchFamily="18" charset="0"/>
              <a:cs typeface="Times New Roman" pitchFamily="18" charset="0"/>
            </a:endParaRPr>
          </a:p>
        </p:txBody>
      </p:sp>
      <p:sp>
        <p:nvSpPr>
          <p:cNvPr id="35855" name="Oval 14">
            <a:extLst>
              <a:ext uri="{FF2B5EF4-FFF2-40B4-BE49-F238E27FC236}">
                <a16:creationId xmlns:a16="http://schemas.microsoft.com/office/drawing/2014/main" xmlns="" id="{D7449394-4281-49A9-BE15-CCB9497D013F}"/>
              </a:ext>
            </a:extLst>
          </p:cNvPr>
          <p:cNvSpPr>
            <a:spLocks noChangeArrowheads="1"/>
          </p:cNvSpPr>
          <p:nvPr/>
        </p:nvSpPr>
        <p:spPr bwMode="auto">
          <a:xfrm>
            <a:off x="1046163" y="1970088"/>
            <a:ext cx="533400" cy="53340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35859" name="Picture 18">
            <a:extLst>
              <a:ext uri="{FF2B5EF4-FFF2-40B4-BE49-F238E27FC236}">
                <a16:creationId xmlns:a16="http://schemas.microsoft.com/office/drawing/2014/main" xmlns="" id="{CA17C834-1E3F-44CE-94EA-E14F04FFCD2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35862" name="Picture 21">
            <a:extLst>
              <a:ext uri="{FF2B5EF4-FFF2-40B4-BE49-F238E27FC236}">
                <a16:creationId xmlns:a16="http://schemas.microsoft.com/office/drawing/2014/main" xmlns="" id="{A222F20A-FD46-4B75-BD97-EE4E5E412729}"/>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9136" y="1302245"/>
            <a:ext cx="1984193"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90943B92-04A3-4F55-B1B0-F67373EEDDF6}"/>
              </a:ext>
            </a:extLst>
          </p:cNvPr>
          <p:cNvSpPr txBox="1"/>
          <p:nvPr/>
        </p:nvSpPr>
        <p:spPr>
          <a:xfrm>
            <a:off x="1664042" y="0"/>
            <a:ext cx="52710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KEY SECTORS</a:t>
            </a:r>
            <a:endParaRPr 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5" name="Rectangle 24"/>
          <p:cNvSpPr/>
          <p:nvPr/>
        </p:nvSpPr>
        <p:spPr>
          <a:xfrm>
            <a:off x="2970334" y="718083"/>
            <a:ext cx="3212738" cy="400110"/>
          </a:xfrm>
          <a:prstGeom prst="rect">
            <a:avLst/>
          </a:prstGeom>
        </p:spPr>
        <p:txBody>
          <a:bodyPr wrap="none">
            <a:spAutoFit/>
          </a:bodyPr>
          <a:lstStyle/>
          <a:p>
            <a:pPr algn="ctr">
              <a:defRPr/>
            </a:pPr>
            <a:r>
              <a:rPr lang="sr-Latn-RS" altLang="sr-Latn-RS" sz="2000" b="1" i="1" noProof="1"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Opportunities for investment</a:t>
            </a:r>
            <a:endParaRPr lang="sr-Cyrl-RS" altLang="sr-Latn-RS" sz="2000" b="1" i="1" noProof="1"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6" name="Picture 25" descr="tekstil_281116-e1492865226818-800x445.jpg"/>
          <p:cNvPicPr>
            <a:picLocks noChangeAspect="1"/>
          </p:cNvPicPr>
          <p:nvPr/>
        </p:nvPicPr>
        <p:blipFill>
          <a:blip r:embed="rId5" cstate="print"/>
          <a:stretch>
            <a:fillRect/>
          </a:stretch>
        </p:blipFill>
        <p:spPr>
          <a:xfrm>
            <a:off x="3252485" y="1365608"/>
            <a:ext cx="2085995" cy="1363528"/>
          </a:xfrm>
          <a:prstGeom prst="rect">
            <a:avLst/>
          </a:prstGeom>
          <a:ln>
            <a:noFill/>
          </a:ln>
          <a:effectLst>
            <a:outerShdw blurRad="292100" dist="139700" dir="2700000" algn="tl" rotWithShape="0">
              <a:srgbClr val="333333">
                <a:alpha val="65000"/>
              </a:srgbClr>
            </a:outerShdw>
          </a:effectLst>
        </p:spPr>
      </p:pic>
      <p:pic>
        <p:nvPicPr>
          <p:cNvPr id="27" name="Picture 26" descr="koza_280815_tw630.jpg"/>
          <p:cNvPicPr>
            <a:picLocks noChangeAspect="1"/>
          </p:cNvPicPr>
          <p:nvPr/>
        </p:nvPicPr>
        <p:blipFill>
          <a:blip r:embed="rId6" cstate="print"/>
          <a:stretch>
            <a:fillRect/>
          </a:stretch>
        </p:blipFill>
        <p:spPr>
          <a:xfrm rot="20208050">
            <a:off x="5756275" y="1379538"/>
            <a:ext cx="1484313" cy="901700"/>
          </a:xfrm>
          <a:prstGeom prst="rect">
            <a:avLst/>
          </a:prstGeom>
          <a:ln>
            <a:noFill/>
          </a:ln>
          <a:effectLst>
            <a:outerShdw blurRad="292100" dist="139700" dir="2700000" algn="tl" rotWithShape="0">
              <a:srgbClr val="333333">
                <a:alpha val="65000"/>
              </a:srgbClr>
            </a:outerShdw>
          </a:effectLst>
        </p:spPr>
      </p:pic>
      <p:pic>
        <p:nvPicPr>
          <p:cNvPr id="28" name="Picture 27" descr="muske_cipele_280815_tw630.jpg"/>
          <p:cNvPicPr>
            <a:picLocks noChangeAspect="1"/>
          </p:cNvPicPr>
          <p:nvPr/>
        </p:nvPicPr>
        <p:blipFill>
          <a:blip r:embed="rId7" cstate="print"/>
          <a:stretch>
            <a:fillRect/>
          </a:stretch>
        </p:blipFill>
        <p:spPr>
          <a:xfrm rot="1725138">
            <a:off x="7464425" y="1401763"/>
            <a:ext cx="1403350" cy="977900"/>
          </a:xfrm>
          <a:prstGeom prst="rect">
            <a:avLst/>
          </a:prstGeom>
          <a:ln>
            <a:noFill/>
          </a:ln>
          <a:effectLst>
            <a:outerShdw blurRad="292100" dist="139700" dir="2700000" algn="tl" rotWithShape="0">
              <a:srgbClr val="333333">
                <a:alpha val="65000"/>
              </a:srgbClr>
            </a:outerShdw>
          </a:effectLst>
        </p:spPr>
      </p:pic>
      <p:sp>
        <p:nvSpPr>
          <p:cNvPr id="29" name="Rectangle 28"/>
          <p:cNvSpPr/>
          <p:nvPr/>
        </p:nvSpPr>
        <p:spPr>
          <a:xfrm>
            <a:off x="6123399" y="2256823"/>
            <a:ext cx="2414427" cy="861774"/>
          </a:xfrm>
          <a:prstGeom prst="rect">
            <a:avLst/>
          </a:prstGeom>
        </p:spPr>
        <p:txBody>
          <a:bodyPr wrap="square">
            <a:spAutoFit/>
          </a:bodyPr>
          <a:lstStyle/>
          <a:p>
            <a:r>
              <a:rPr lang="en-US" dirty="0" smtClean="0"/>
              <a:t/>
            </a:r>
            <a:br>
              <a:rPr lang="en-US" dirty="0" smtClean="0"/>
            </a:br>
            <a:r>
              <a:rPr lang="sr-Latn-RS" sz="1600" b="1" dirty="0" smtClean="0">
                <a:solidFill>
                  <a:schemeClr val="accent1">
                    <a:lumMod val="50000"/>
                  </a:schemeClr>
                </a:solidFill>
                <a:latin typeface="Times New Roman" pitchFamily="18" charset="0"/>
                <a:cs typeface="Times New Roman" pitchFamily="18" charset="0"/>
              </a:rPr>
              <a:t>L</a:t>
            </a:r>
            <a:r>
              <a:rPr lang="en-US" sz="1600" b="1" dirty="0" err="1" smtClean="0">
                <a:solidFill>
                  <a:schemeClr val="accent1">
                    <a:lumMod val="50000"/>
                  </a:schemeClr>
                </a:solidFill>
                <a:latin typeface="Times New Roman" pitchFamily="18" charset="0"/>
                <a:cs typeface="Times New Roman" pitchFamily="18" charset="0"/>
              </a:rPr>
              <a:t>eather</a:t>
            </a:r>
            <a:r>
              <a:rPr lang="en-US" sz="1600" b="1" dirty="0" smtClean="0">
                <a:solidFill>
                  <a:schemeClr val="accent1">
                    <a:lumMod val="50000"/>
                  </a:schemeClr>
                </a:solidFill>
                <a:latin typeface="Times New Roman" pitchFamily="18" charset="0"/>
                <a:cs typeface="Times New Roman" pitchFamily="18" charset="0"/>
              </a:rPr>
              <a:t> and footwear </a:t>
            </a:r>
            <a:r>
              <a:rPr lang="sr-Latn-RS" sz="1600" b="1" dirty="0" smtClean="0">
                <a:solidFill>
                  <a:schemeClr val="accent1">
                    <a:lumMod val="50000"/>
                  </a:schemeClr>
                </a:solidFill>
                <a:latin typeface="Times New Roman" pitchFamily="18" charset="0"/>
                <a:cs typeface="Times New Roman" pitchFamily="18" charset="0"/>
              </a:rPr>
              <a:t> </a:t>
            </a:r>
          </a:p>
          <a:p>
            <a:r>
              <a:rPr lang="sr-Latn-RS" sz="1600" b="1" dirty="0" smtClean="0">
                <a:solidFill>
                  <a:schemeClr val="accent1">
                    <a:lumMod val="50000"/>
                  </a:schemeClr>
                </a:solidFill>
                <a:latin typeface="Times New Roman" pitchFamily="18" charset="0"/>
                <a:cs typeface="Times New Roman" pitchFamily="18" charset="0"/>
              </a:rPr>
              <a:t>          </a:t>
            </a:r>
            <a:r>
              <a:rPr lang="en-US" sz="1600" b="1" dirty="0" smtClean="0">
                <a:solidFill>
                  <a:schemeClr val="accent1">
                    <a:lumMod val="50000"/>
                  </a:schemeClr>
                </a:solidFill>
                <a:latin typeface="Times New Roman" pitchFamily="18" charset="0"/>
                <a:cs typeface="Times New Roman" pitchFamily="18" charset="0"/>
              </a:rPr>
              <a:t>industry</a:t>
            </a:r>
            <a:endParaRPr lang="en-US" sz="1600" b="1" dirty="0">
              <a:solidFill>
                <a:schemeClr val="accent1">
                  <a:lumMod val="50000"/>
                </a:schemeClr>
              </a:solidFill>
              <a:latin typeface="Times New Roman" pitchFamily="18" charset="0"/>
              <a:cs typeface="Times New Roman" pitchFamily="18" charset="0"/>
            </a:endParaRPr>
          </a:p>
        </p:txBody>
      </p:sp>
      <p:pic>
        <p:nvPicPr>
          <p:cNvPr id="30" name="Picture 29" descr="nemacka-auto-industrija.jpg"/>
          <p:cNvPicPr>
            <a:picLocks noChangeAspect="1"/>
          </p:cNvPicPr>
          <p:nvPr/>
        </p:nvPicPr>
        <p:blipFill>
          <a:blip r:embed="rId8" cstate="print"/>
          <a:stretch>
            <a:fillRect/>
          </a:stretch>
        </p:blipFill>
        <p:spPr>
          <a:xfrm>
            <a:off x="1162235" y="3227218"/>
            <a:ext cx="2362200" cy="1295400"/>
          </a:xfrm>
          <a:prstGeom prst="rect">
            <a:avLst/>
          </a:prstGeom>
          <a:ln>
            <a:noFill/>
          </a:ln>
          <a:effectLst>
            <a:outerShdw blurRad="292100" dist="139700" dir="2700000" algn="tl" rotWithShape="0">
              <a:srgbClr val="333333">
                <a:alpha val="65000"/>
              </a:srgbClr>
            </a:outerShdw>
          </a:effectLst>
        </p:spPr>
      </p:pic>
      <p:pic>
        <p:nvPicPr>
          <p:cNvPr id="31" name="Picture 30" descr="guma_gume_010617.jpg"/>
          <p:cNvPicPr>
            <a:picLocks noChangeAspect="1"/>
          </p:cNvPicPr>
          <p:nvPr/>
        </p:nvPicPr>
        <p:blipFill>
          <a:blip r:embed="rId9" cstate="print"/>
          <a:stretch>
            <a:fillRect/>
          </a:stretch>
        </p:blipFill>
        <p:spPr>
          <a:xfrm>
            <a:off x="6045692" y="3092521"/>
            <a:ext cx="2209800" cy="1327263"/>
          </a:xfrm>
          <a:prstGeom prst="rect">
            <a:avLst/>
          </a:prstGeom>
          <a:ln>
            <a:noFill/>
          </a:ln>
          <a:effectLst>
            <a:outerShdw blurRad="292100" dist="139700" dir="2700000" algn="tl" rotWithShape="0">
              <a:srgbClr val="333333">
                <a:alpha val="65000"/>
              </a:srgbClr>
            </a:outerShdw>
          </a:effectLst>
        </p:spPr>
      </p:pic>
      <p:sp>
        <p:nvSpPr>
          <p:cNvPr id="32" name="TextBox 20"/>
          <p:cNvSpPr txBox="1">
            <a:spLocks noChangeArrowheads="1"/>
          </p:cNvSpPr>
          <p:nvPr/>
        </p:nvSpPr>
        <p:spPr bwMode="auto">
          <a:xfrm>
            <a:off x="1385656" y="4558725"/>
            <a:ext cx="1981200" cy="584775"/>
          </a:xfrm>
          <a:prstGeom prst="rect">
            <a:avLst/>
          </a:prstGeom>
          <a:noFill/>
          <a:ln w="9525">
            <a:noFill/>
            <a:miter lim="800000"/>
            <a:headEnd/>
            <a:tailEnd/>
          </a:ln>
        </p:spPr>
        <p:txBody>
          <a:bodyPr>
            <a:spAutoFit/>
          </a:bodyPr>
          <a:lstStyle/>
          <a:p>
            <a:pPr algn="ctr">
              <a:defRPr/>
            </a:pPr>
            <a:r>
              <a:rPr lang="sr-Latn-RS" sz="1600" b="1" dirty="0" smtClean="0">
                <a:solidFill>
                  <a:schemeClr val="accent1">
                    <a:lumMod val="50000"/>
                  </a:schemeClr>
                </a:solidFill>
                <a:latin typeface="Times New Roman" pitchFamily="18" charset="0"/>
                <a:cs typeface="Times New Roman" pitchFamily="18" charset="0"/>
              </a:rPr>
              <a:t>Automotive industry</a:t>
            </a:r>
            <a:endParaRPr lang="en-US" sz="1600" b="1" dirty="0">
              <a:solidFill>
                <a:schemeClr val="accent1">
                  <a:lumMod val="50000"/>
                </a:schemeClr>
              </a:solidFill>
              <a:latin typeface="Times New Roman" pitchFamily="18" charset="0"/>
              <a:cs typeface="Times New Roman" pitchFamily="18" charset="0"/>
            </a:endParaRPr>
          </a:p>
        </p:txBody>
      </p:sp>
      <p:sp>
        <p:nvSpPr>
          <p:cNvPr id="33" name="Title 39"/>
          <p:cNvSpPr txBox="1">
            <a:spLocks/>
          </p:cNvSpPr>
          <p:nvPr/>
        </p:nvSpPr>
        <p:spPr>
          <a:xfrm>
            <a:off x="6001305" y="4549251"/>
            <a:ext cx="2209800" cy="304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sr-Latn-RS" sz="1400" i="0" u="none" strike="noStrike" kern="1200" cap="none" spc="0" normalizeH="0" baseline="0" noProof="0" dirty="0" smtClean="0">
                <a:ln>
                  <a:noFill/>
                </a:ln>
                <a:solidFill>
                  <a:schemeClr val="tx1">
                    <a:lumMod val="65000"/>
                    <a:lumOff val="35000"/>
                  </a:schemeClr>
                </a:solidFill>
                <a:uLnTx/>
                <a:uFillTx/>
                <a:latin typeface="Arial Black" pitchFamily="34" charset="0"/>
                <a:ea typeface="+mj-ea"/>
                <a:cs typeface="Times New Roman" pitchFamily="18" charset="0"/>
              </a:rPr>
              <a:t>        </a:t>
            </a:r>
            <a:r>
              <a:rPr kumimoji="0" lang="sr-Latn-RS" sz="1600" b="1" i="0" u="none" strike="noStrike" kern="1200" cap="none" spc="0" normalizeH="0" baseline="0" noProof="0" dirty="0" smtClean="0">
                <a:ln>
                  <a:noFill/>
                </a:ln>
                <a:solidFill>
                  <a:schemeClr val="accent1">
                    <a:lumMod val="50000"/>
                  </a:schemeClr>
                </a:solidFill>
                <a:uLnTx/>
                <a:uFillTx/>
                <a:latin typeface="Times New Roman" pitchFamily="18" charset="0"/>
                <a:ea typeface="+mj-ea"/>
                <a:cs typeface="Times New Roman" pitchFamily="18" charset="0"/>
              </a:rPr>
              <a:t>Tire</a:t>
            </a:r>
            <a:r>
              <a:rPr kumimoji="0" lang="sr-Latn-RS" sz="1600" b="1" i="0" u="none" strike="noStrike" kern="1200" cap="none" spc="0" normalizeH="0" noProof="0" dirty="0" smtClean="0">
                <a:ln>
                  <a:noFill/>
                </a:ln>
                <a:solidFill>
                  <a:schemeClr val="accent1">
                    <a:lumMod val="50000"/>
                  </a:schemeClr>
                </a:solidFill>
                <a:uLnTx/>
                <a:uFillTx/>
                <a:latin typeface="Times New Roman" pitchFamily="18" charset="0"/>
                <a:ea typeface="+mj-ea"/>
                <a:cs typeface="Times New Roman" pitchFamily="18" charset="0"/>
              </a:rPr>
              <a:t> industry</a:t>
            </a:r>
            <a:endParaRPr kumimoji="0" lang="en-US" sz="1600" b="1" i="0" u="none" strike="noStrike" kern="1200" cap="none" spc="0" normalizeH="0" baseline="0" noProof="0" dirty="0">
              <a:ln>
                <a:noFill/>
              </a:ln>
              <a:solidFill>
                <a:schemeClr val="accent1">
                  <a:lumMod val="50000"/>
                </a:schemeClr>
              </a:solidFill>
              <a:uLnTx/>
              <a:uFillTx/>
              <a:latin typeface="Times New Roman" pitchFamily="18" charset="0"/>
              <a:ea typeface="+mj-ea"/>
              <a:cs typeface="Times New Roman" pitchFamily="18" charset="0"/>
            </a:endParaRPr>
          </a:p>
        </p:txBody>
      </p:sp>
      <p:pic>
        <p:nvPicPr>
          <p:cNvPr id="34"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1">
            <a:extLst>
              <a:ext uri="{FF2B5EF4-FFF2-40B4-BE49-F238E27FC236}">
                <a16:creationId xmlns:a16="http://schemas.microsoft.com/office/drawing/2014/main" xmlns="" id="{7B546A13-137D-4E6B-92F4-C0CD9F837A98}"/>
              </a:ext>
            </a:extLst>
          </p:cNvPr>
          <p:cNvSpPr txBox="1">
            <a:spLocks noChangeArrowheads="1"/>
          </p:cNvSpPr>
          <p:nvPr/>
        </p:nvSpPr>
        <p:spPr bwMode="auto">
          <a:xfrm>
            <a:off x="0" y="0"/>
            <a:ext cx="8447087"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7893" name="Rectangle 4">
            <a:extLst>
              <a:ext uri="{FF2B5EF4-FFF2-40B4-BE49-F238E27FC236}">
                <a16:creationId xmlns:a16="http://schemas.microsoft.com/office/drawing/2014/main" xmlns="" id="{4E8E3EC4-F084-4C6A-9DEC-E285FD867FF2}"/>
              </a:ext>
            </a:extLst>
          </p:cNvPr>
          <p:cNvSpPr>
            <a:spLocks noChangeArrowheads="1"/>
          </p:cNvSpPr>
          <p:nvPr/>
        </p:nvSpPr>
        <p:spPr bwMode="auto">
          <a:xfrm>
            <a:off x="76200" y="3470275"/>
            <a:ext cx="3656013" cy="1352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7894" name="Text Box 5">
            <a:extLst>
              <a:ext uri="{FF2B5EF4-FFF2-40B4-BE49-F238E27FC236}">
                <a16:creationId xmlns:a16="http://schemas.microsoft.com/office/drawing/2014/main" xmlns="" id="{7F2A08A6-E8D7-42AF-8459-46AAAA54C7C3}"/>
              </a:ext>
            </a:extLst>
          </p:cNvPr>
          <p:cNvSpPr txBox="1">
            <a:spLocks noChangeArrowheads="1"/>
          </p:cNvSpPr>
          <p:nvPr/>
        </p:nvSpPr>
        <p:spPr bwMode="auto">
          <a:xfrm>
            <a:off x="3620785" y="1173608"/>
            <a:ext cx="5181600" cy="224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sz="1200" dirty="0">
                <a:solidFill>
                  <a:schemeClr val="tx2"/>
                </a:solidFill>
                <a:latin typeface="Times New Roman" pitchFamily="18" charset="0"/>
                <a:cs typeface="Times New Roman" pitchFamily="18" charset="0"/>
              </a:rPr>
              <a:t>Main advantages: </a:t>
            </a:r>
          </a:p>
          <a:p>
            <a:pPr marL="171450" indent="-171450">
              <a:buClr>
                <a:srgbClr val="3E3F68"/>
              </a:buClr>
              <a:buFont typeface="Arial"/>
              <a:buChar char="•"/>
            </a:pPr>
            <a:r>
              <a:rPr lang="en-US" sz="1200" dirty="0">
                <a:solidFill>
                  <a:schemeClr val="tx2"/>
                </a:solidFill>
                <a:latin typeface="Times New Roman" pitchFamily="18" charset="0"/>
                <a:cs typeface="Times New Roman" pitchFamily="18" charset="0"/>
              </a:rPr>
              <a:t>Arable land 41,700 ha; Pastures 720 ha; Orchards 691 ha; Meadows 245 ha; Vineyards 183 ha; Gardens 10 ha. </a:t>
            </a:r>
          </a:p>
          <a:p>
            <a:pPr marL="171450" indent="-171450">
              <a:buClr>
                <a:srgbClr val="3E3F68"/>
              </a:buClr>
              <a:buFont typeface="Arial"/>
              <a:buChar char="•"/>
            </a:pPr>
            <a:r>
              <a:rPr lang="en-US" sz="1200" dirty="0">
                <a:solidFill>
                  <a:schemeClr val="tx2"/>
                </a:solidFill>
                <a:latin typeface="Times New Roman" pitchFamily="18" charset="0"/>
                <a:cs typeface="Times New Roman" pitchFamily="18" charset="0"/>
              </a:rPr>
              <a:t>A wide network of potential local suppliers: 7000 small farms – a number of agricultural cooperatives.</a:t>
            </a:r>
          </a:p>
          <a:p>
            <a:pPr marL="171450" indent="-171450">
              <a:buClr>
                <a:srgbClr val="3E3F68"/>
              </a:buClr>
              <a:buFont typeface="Arial"/>
              <a:buChar char="•"/>
            </a:pPr>
            <a:r>
              <a:rPr lang="en-US" sz="1200" dirty="0" err="1">
                <a:solidFill>
                  <a:schemeClr val="tx2"/>
                </a:solidFill>
                <a:latin typeface="Times New Roman" pitchFamily="18" charset="0"/>
                <a:cs typeface="Times New Roman" pitchFamily="18" charset="0"/>
              </a:rPr>
              <a:t>Agri</a:t>
            </a:r>
            <a:r>
              <a:rPr lang="en-US" sz="1200" dirty="0">
                <a:solidFill>
                  <a:schemeClr val="tx2"/>
                </a:solidFill>
                <a:latin typeface="Times New Roman" pitchFamily="18" charset="0"/>
                <a:cs typeface="Times New Roman" pitchFamily="18" charset="0"/>
              </a:rPr>
              <a:t>-association: promoting &amp; implementing E-agriculture. </a:t>
            </a:r>
          </a:p>
          <a:p>
            <a:pPr marL="171450" indent="-171450">
              <a:buClr>
                <a:srgbClr val="3E3F68"/>
              </a:buClr>
              <a:buFont typeface="Arial"/>
              <a:buChar char="•"/>
            </a:pPr>
            <a:r>
              <a:rPr lang="en-US" sz="1200" dirty="0">
                <a:solidFill>
                  <a:schemeClr val="tx2"/>
                </a:solidFill>
                <a:latin typeface="Times New Roman" pitchFamily="18" charset="0"/>
                <a:cs typeface="Times New Roman" pitchFamily="18" charset="0"/>
              </a:rPr>
              <a:t>Grain storage capacities: 71,500 t. </a:t>
            </a:r>
          </a:p>
          <a:p>
            <a:pPr marL="171450" indent="-171450">
              <a:buClr>
                <a:srgbClr val="3E3F68"/>
              </a:buClr>
              <a:buFont typeface="Arial"/>
              <a:buChar char="•"/>
            </a:pPr>
            <a:r>
              <a:rPr lang="en-US" sz="1200" dirty="0">
                <a:solidFill>
                  <a:schemeClr val="tx2"/>
                </a:solidFill>
                <a:latin typeface="Times New Roman" pitchFamily="18" charset="0"/>
                <a:cs typeface="Times New Roman" pitchFamily="18" charset="0"/>
              </a:rPr>
              <a:t>Agricultural high-school: a continuous supply of an educated workforce.</a:t>
            </a:r>
          </a:p>
          <a:p>
            <a:pPr marL="171450" indent="-171450">
              <a:buClr>
                <a:srgbClr val="3E3F68"/>
              </a:buClr>
              <a:buFont typeface="Arial"/>
              <a:buChar char="•"/>
            </a:pPr>
            <a:r>
              <a:rPr lang="en-US" sz="1200" dirty="0">
                <a:solidFill>
                  <a:schemeClr val="tx2"/>
                </a:solidFill>
                <a:latin typeface="Times New Roman" pitchFamily="18" charset="0"/>
                <a:cs typeface="Times New Roman" pitchFamily="18" charset="0"/>
              </a:rPr>
              <a:t>Investment opportunities: Fruit &amp; Vegetable processing, Meat &amp; Dairy production.</a:t>
            </a:r>
            <a:r>
              <a:rPr lang="en-US" sz="1000" dirty="0">
                <a:solidFill>
                  <a:schemeClr val="tx2"/>
                </a:solidFill>
                <a:latin typeface="Arial Black"/>
                <a:cs typeface="Arial"/>
              </a:rPr>
              <a:t> </a:t>
            </a:r>
            <a:endParaRPr lang="en-US" sz="1000" dirty="0">
              <a:solidFill>
                <a:schemeClr val="tx2"/>
              </a:solidFill>
              <a:latin typeface="Arial Black"/>
            </a:endParaRPr>
          </a:p>
          <a:p>
            <a:pPr>
              <a:buClr>
                <a:srgbClr val="3E3F68"/>
              </a:buClr>
            </a:pPr>
            <a:endParaRPr lang="en-US" sz="1000" dirty="0">
              <a:solidFill>
                <a:schemeClr val="tx2"/>
              </a:solidFill>
              <a:latin typeface="Arial Black"/>
            </a:endParaRPr>
          </a:p>
          <a:p>
            <a:endParaRPr lang="en-US" sz="1000" dirty="0">
              <a:solidFill>
                <a:schemeClr val="tx2"/>
              </a:solidFill>
              <a:latin typeface="Arial Black"/>
            </a:endParaRPr>
          </a:p>
        </p:txBody>
      </p:sp>
      <p:graphicFrame>
        <p:nvGraphicFramePr>
          <p:cNvPr id="25606" name="Group 6">
            <a:extLst>
              <a:ext uri="{FF2B5EF4-FFF2-40B4-BE49-F238E27FC236}">
                <a16:creationId xmlns:a16="http://schemas.microsoft.com/office/drawing/2014/main" xmlns="" id="{8F020BF3-0B88-41BC-91EF-9ED0BF74D7E1}"/>
              </a:ext>
            </a:extLst>
          </p:cNvPr>
          <p:cNvGraphicFramePr>
            <a:graphicFrameLocks noGrp="1"/>
          </p:cNvGraphicFramePr>
          <p:nvPr>
            <p:extLst>
              <p:ext uri="{D42A27DB-BD31-4B8C-83A1-F6EECF244321}">
                <p14:modId xmlns:p14="http://schemas.microsoft.com/office/powerpoint/2010/main" xmlns="" val="2583337337"/>
              </p:ext>
            </p:extLst>
          </p:nvPr>
        </p:nvGraphicFramePr>
        <p:xfrm>
          <a:off x="260412" y="3321806"/>
          <a:ext cx="4354905" cy="1596935"/>
        </p:xfrm>
        <a:graphic>
          <a:graphicData uri="http://schemas.openxmlformats.org/drawingml/2006/table">
            <a:tbl>
              <a:tblPr/>
              <a:tblGrid>
                <a:gridCol w="952840">
                  <a:extLst>
                    <a:ext uri="{9D8B030D-6E8A-4147-A177-3AD203B41FA5}">
                      <a16:colId xmlns:a16="http://schemas.microsoft.com/office/drawing/2014/main" xmlns="" val="20000"/>
                    </a:ext>
                  </a:extLst>
                </a:gridCol>
                <a:gridCol w="504252">
                  <a:extLst>
                    <a:ext uri="{9D8B030D-6E8A-4147-A177-3AD203B41FA5}">
                      <a16:colId xmlns:a16="http://schemas.microsoft.com/office/drawing/2014/main" xmlns="" val="20001"/>
                    </a:ext>
                  </a:extLst>
                </a:gridCol>
                <a:gridCol w="823503">
                  <a:extLst>
                    <a:ext uri="{9D8B030D-6E8A-4147-A177-3AD203B41FA5}">
                      <a16:colId xmlns:a16="http://schemas.microsoft.com/office/drawing/2014/main" xmlns="" val="20002"/>
                    </a:ext>
                  </a:extLst>
                </a:gridCol>
                <a:gridCol w="628678">
                  <a:extLst>
                    <a:ext uri="{9D8B030D-6E8A-4147-A177-3AD203B41FA5}">
                      <a16:colId xmlns:a16="http://schemas.microsoft.com/office/drawing/2014/main" xmlns="" val="20003"/>
                    </a:ext>
                  </a:extLst>
                </a:gridCol>
                <a:gridCol w="721997">
                  <a:extLst>
                    <a:ext uri="{9D8B030D-6E8A-4147-A177-3AD203B41FA5}">
                      <a16:colId xmlns:a16="http://schemas.microsoft.com/office/drawing/2014/main" xmlns="" val="20004"/>
                    </a:ext>
                  </a:extLst>
                </a:gridCol>
                <a:gridCol w="723635">
                  <a:extLst>
                    <a:ext uri="{9D8B030D-6E8A-4147-A177-3AD203B41FA5}">
                      <a16:colId xmlns:a16="http://schemas.microsoft.com/office/drawing/2014/main" xmlns="" val="20005"/>
                    </a:ext>
                  </a:extLst>
                </a:gridCol>
              </a:tblGrid>
              <a:tr h="264050">
                <a:tc gridSpan="6">
                  <a:txBody>
                    <a:bodyPr/>
                    <a:lstStyle/>
                    <a:p>
                      <a:pPr marL="0" marR="0" lvl="0" indent="0" algn="ctr" defTabSz="457200" rtl="0" eaLnBrk="1" fontAlgn="base" latinLnBrk="0" hangingPunct="1">
                        <a:lnSpc>
                          <a:spcPct val="13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1" i="0" u="none" strike="noStrike" cap="none" normalizeH="0" baseline="0" dirty="0">
                          <a:ln>
                            <a:noFill/>
                          </a:ln>
                          <a:solidFill>
                            <a:srgbClr val="008000"/>
                          </a:solidFill>
                          <a:effectLst/>
                          <a:latin typeface="Times New Roman" pitchFamily="18" charset="0"/>
                          <a:ea typeface="Microsoft YaHei" charset="-122"/>
                          <a:cs typeface="Times New Roman" pitchFamily="18" charset="0"/>
                        </a:rPr>
                        <a:t>Arable land 41.000 </a:t>
                      </a:r>
                      <a:r>
                        <a:rPr kumimoji="0" lang="en-US" sz="1200" b="1" i="0" u="none" strike="noStrike" cap="none" normalizeH="0" baseline="0" dirty="0" err="1">
                          <a:ln>
                            <a:noFill/>
                          </a:ln>
                          <a:solidFill>
                            <a:srgbClr val="008000"/>
                          </a:solidFill>
                          <a:effectLst/>
                          <a:latin typeface="Times New Roman" pitchFamily="18" charset="0"/>
                          <a:ea typeface="Microsoft YaHei" charset="-122"/>
                          <a:cs typeface="Times New Roman" pitchFamily="18" charset="0"/>
                        </a:rPr>
                        <a:t>hа</a:t>
                      </a:r>
                      <a:endParaRPr kumimoji="0" lang="en-US" sz="1200" b="1" i="0" u="none" strike="noStrike" cap="none" normalizeH="0" baseline="0" dirty="0">
                        <a:ln>
                          <a:noFill/>
                        </a:ln>
                        <a:solidFill>
                          <a:srgbClr val="008000"/>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425275">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8000"/>
                          </a:solidFill>
                          <a:effectLst/>
                          <a:latin typeface="Times New Roman" pitchFamily="18" charset="0"/>
                          <a:ea typeface="Microsoft YaHei" charset="-122"/>
                          <a:cs typeface="Times New Roman" pitchFamily="18" charset="0"/>
                        </a:rPr>
                        <a:t>maize</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51 %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vegetables</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charset="-122"/>
                          <a:cs typeface="Times New Roman" pitchFamily="18" charset="0"/>
                        </a:rPr>
                        <a:t>6</a:t>
                      </a:r>
                      <a:r>
                        <a:rPr kumimoji="0" lang="en-US" sz="900" b="0" i="0" u="none" strike="noStrike" cap="none" normalizeH="0" baseline="0" dirty="0" smtClean="0">
                          <a:ln>
                            <a:noFill/>
                          </a:ln>
                          <a:solidFill>
                            <a:srgbClr val="3E3F68"/>
                          </a:solidFill>
                          <a:effectLst/>
                          <a:latin typeface="Times New Roman" pitchFamily="18" charset="0"/>
                          <a:ea typeface="Microsoft YaHei" charset="-122"/>
                          <a:cs typeface="Times New Roman" pitchFamily="18" charset="0"/>
                        </a:rPr>
                        <a:t>%</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sunflower</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3 %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425275">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8000"/>
                          </a:solidFill>
                          <a:effectLst/>
                          <a:latin typeface="Times New Roman" pitchFamily="18" charset="0"/>
                          <a:ea typeface="Microsoft YaHei" charset="-122"/>
                          <a:cs typeface="Times New Roman" pitchFamily="18" charset="0"/>
                        </a:rPr>
                        <a:t>wheat</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21 %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fodder</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charset="-122"/>
                          <a:cs typeface="Times New Roman" pitchFamily="18" charset="0"/>
                        </a:rPr>
                        <a:t>5</a:t>
                      </a:r>
                      <a:r>
                        <a:rPr kumimoji="0" lang="en-US" sz="900" b="0" i="0" u="none" strike="noStrike" cap="none" normalizeH="0" baseline="0" dirty="0" smtClean="0">
                          <a:ln>
                            <a:noFill/>
                          </a:ln>
                          <a:solidFill>
                            <a:srgbClr val="3E3F68"/>
                          </a:solidFill>
                          <a:effectLst/>
                          <a:latin typeface="Times New Roman" pitchFamily="18" charset="0"/>
                          <a:ea typeface="Microsoft YaHei" charset="-122"/>
                          <a:cs typeface="Times New Roman" pitchFamily="18" charset="0"/>
                        </a:rPr>
                        <a:t>%</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tobacco</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1 %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25275">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8000"/>
                          </a:solidFill>
                          <a:effectLst/>
                          <a:latin typeface="Times New Roman" pitchFamily="18" charset="0"/>
                          <a:ea typeface="Microsoft YaHei" charset="-122"/>
                          <a:cs typeface="Times New Roman" pitchFamily="18" charset="0"/>
                        </a:rPr>
                        <a:t>soy</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8 %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sugar beet</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Latn-RS" sz="900" b="0" i="0" u="none" strike="noStrike" cap="none" normalizeH="0" baseline="0" dirty="0" smtClean="0">
                          <a:ln>
                            <a:noFill/>
                          </a:ln>
                          <a:solidFill>
                            <a:srgbClr val="3E3F68"/>
                          </a:solidFill>
                          <a:effectLst/>
                          <a:latin typeface="Times New Roman" pitchFamily="18" charset="0"/>
                          <a:ea typeface="Microsoft YaHei" charset="-122"/>
                          <a:cs typeface="Times New Roman" pitchFamily="18" charset="0"/>
                        </a:rPr>
                        <a:t>3</a:t>
                      </a:r>
                      <a:r>
                        <a:rPr kumimoji="0" lang="en-US" sz="900" b="0" i="0" u="none" strike="noStrike" cap="none" normalizeH="0" baseline="0" dirty="0" smtClean="0">
                          <a:ln>
                            <a:noFill/>
                          </a:ln>
                          <a:solidFill>
                            <a:srgbClr val="3E3F68"/>
                          </a:solidFill>
                          <a:effectLst/>
                          <a:latin typeface="Times New Roman" pitchFamily="18" charset="0"/>
                          <a:ea typeface="Microsoft YaHei" charset="-122"/>
                          <a:cs typeface="Times New Roman" pitchFamily="18" charset="0"/>
                        </a:rPr>
                        <a:t>%</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barley</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0,7 %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37927" name="Text Box 74">
            <a:extLst>
              <a:ext uri="{FF2B5EF4-FFF2-40B4-BE49-F238E27FC236}">
                <a16:creationId xmlns:a16="http://schemas.microsoft.com/office/drawing/2014/main" xmlns="" id="{DC9457DD-9279-4247-BBE9-35EF8BE2672B}"/>
              </a:ext>
            </a:extLst>
          </p:cNvPr>
          <p:cNvSpPr txBox="1">
            <a:spLocks noChangeArrowheads="1"/>
          </p:cNvSpPr>
          <p:nvPr/>
        </p:nvSpPr>
        <p:spPr bwMode="auto">
          <a:xfrm>
            <a:off x="4044005" y="742950"/>
            <a:ext cx="5410200" cy="340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600" b="1" dirty="0">
                <a:solidFill>
                  <a:schemeClr val="accent1">
                    <a:lumMod val="50000"/>
                  </a:schemeClr>
                </a:solidFill>
                <a:latin typeface="Times New Roman" pitchFamily="18" charset="0"/>
                <a:cs typeface="Times New Roman" pitchFamily="18" charset="0"/>
              </a:rPr>
              <a:t>41.000 ha of fertile arable land</a:t>
            </a:r>
          </a:p>
        </p:txBody>
      </p:sp>
      <p:graphicFrame>
        <p:nvGraphicFramePr>
          <p:cNvPr id="25675" name="Group 75">
            <a:extLst>
              <a:ext uri="{FF2B5EF4-FFF2-40B4-BE49-F238E27FC236}">
                <a16:creationId xmlns:a16="http://schemas.microsoft.com/office/drawing/2014/main" xmlns="" id="{35967FA8-42EB-4353-84E5-9DDE2E183433}"/>
              </a:ext>
            </a:extLst>
          </p:cNvPr>
          <p:cNvGraphicFramePr>
            <a:graphicFrameLocks noGrp="1"/>
          </p:cNvGraphicFramePr>
          <p:nvPr>
            <p:extLst>
              <p:ext uri="{D42A27DB-BD31-4B8C-83A1-F6EECF244321}">
                <p14:modId xmlns:p14="http://schemas.microsoft.com/office/powerpoint/2010/main" xmlns="" val="2098305346"/>
              </p:ext>
            </p:extLst>
          </p:nvPr>
        </p:nvGraphicFramePr>
        <p:xfrm>
          <a:off x="4687886" y="3347081"/>
          <a:ext cx="4344988" cy="1166574"/>
        </p:xfrm>
        <a:graphic>
          <a:graphicData uri="http://schemas.openxmlformats.org/drawingml/2006/table">
            <a:tbl>
              <a:tblPr/>
              <a:tblGrid>
                <a:gridCol w="642938">
                  <a:extLst>
                    <a:ext uri="{9D8B030D-6E8A-4147-A177-3AD203B41FA5}">
                      <a16:colId xmlns:a16="http://schemas.microsoft.com/office/drawing/2014/main" xmlns="" val="20000"/>
                    </a:ext>
                  </a:extLst>
                </a:gridCol>
                <a:gridCol w="754062">
                  <a:extLst>
                    <a:ext uri="{9D8B030D-6E8A-4147-A177-3AD203B41FA5}">
                      <a16:colId xmlns:a16="http://schemas.microsoft.com/office/drawing/2014/main" xmlns="" val="20001"/>
                    </a:ext>
                  </a:extLst>
                </a:gridCol>
                <a:gridCol w="693738">
                  <a:extLst>
                    <a:ext uri="{9D8B030D-6E8A-4147-A177-3AD203B41FA5}">
                      <a16:colId xmlns:a16="http://schemas.microsoft.com/office/drawing/2014/main" xmlns="" val="20002"/>
                    </a:ext>
                  </a:extLst>
                </a:gridCol>
                <a:gridCol w="725487">
                  <a:extLst>
                    <a:ext uri="{9D8B030D-6E8A-4147-A177-3AD203B41FA5}">
                      <a16:colId xmlns:a16="http://schemas.microsoft.com/office/drawing/2014/main" xmlns="" val="20003"/>
                    </a:ext>
                  </a:extLst>
                </a:gridCol>
                <a:gridCol w="804863">
                  <a:extLst>
                    <a:ext uri="{9D8B030D-6E8A-4147-A177-3AD203B41FA5}">
                      <a16:colId xmlns:a16="http://schemas.microsoft.com/office/drawing/2014/main" xmlns="" val="20004"/>
                    </a:ext>
                  </a:extLst>
                </a:gridCol>
                <a:gridCol w="723900">
                  <a:extLst>
                    <a:ext uri="{9D8B030D-6E8A-4147-A177-3AD203B41FA5}">
                      <a16:colId xmlns:a16="http://schemas.microsoft.com/office/drawing/2014/main" xmlns="" val="20005"/>
                    </a:ext>
                  </a:extLst>
                </a:gridCol>
              </a:tblGrid>
              <a:tr h="289789">
                <a:tc gridSpan="6">
                  <a:txBody>
                    <a:bodyPr/>
                    <a:lstStyle/>
                    <a:p>
                      <a:pPr marL="0" marR="0" lvl="0" indent="0" algn="ctr" defTabSz="457200" rtl="0" eaLnBrk="1" fontAlgn="base" latinLnBrk="0" hangingPunct="1">
                        <a:lnSpc>
                          <a:spcPct val="13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1" i="0" u="none" strike="noStrike" cap="none" normalizeH="0" baseline="0" dirty="0">
                          <a:ln>
                            <a:noFill/>
                          </a:ln>
                          <a:solidFill>
                            <a:srgbClr val="00B0F0"/>
                          </a:solidFill>
                          <a:effectLst/>
                          <a:latin typeface="Times New Roman" pitchFamily="18" charset="0"/>
                          <a:ea typeface="Microsoft YaHei" charset="-122"/>
                          <a:cs typeface="Times New Roman" pitchFamily="18" charset="0"/>
                        </a:rPr>
                        <a:t>Livestock count</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279112">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66FF"/>
                          </a:solidFill>
                          <a:effectLst/>
                          <a:latin typeface="Times New Roman" pitchFamily="18" charset="0"/>
                          <a:ea typeface="Microsoft YaHei" charset="-122"/>
                          <a:cs typeface="Times New Roman" pitchFamily="18" charset="0"/>
                        </a:rPr>
                        <a:t>cows</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1.207</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rPr>
                        <a:t>sheep</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rPr>
                        <a:t>4.962</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a:ln>
                            <a:noFill/>
                          </a:ln>
                          <a:solidFill>
                            <a:srgbClr val="3E3F68"/>
                          </a:solidFill>
                          <a:effectLst/>
                          <a:latin typeface="Times New Roman" pitchFamily="18" charset="0"/>
                          <a:ea typeface="Microsoft YaHei"/>
                          <a:cs typeface="Times New Roman" pitchFamily="18" charset="0"/>
                        </a:rPr>
                        <a:t>poultry</a:t>
                      </a: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rPr>
                        <a:t>224.758</a:t>
                      </a: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79112">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66FF"/>
                          </a:solidFill>
                          <a:effectLst/>
                          <a:latin typeface="Times New Roman" pitchFamily="18" charset="0"/>
                          <a:ea typeface="Microsoft YaHei" charset="-122"/>
                          <a:cs typeface="Times New Roman" pitchFamily="18" charset="0"/>
                        </a:rPr>
                        <a:t>cattle</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5.024</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goat</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1.783</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err="1">
                          <a:ln>
                            <a:noFill/>
                          </a:ln>
                          <a:solidFill>
                            <a:srgbClr val="3E3F68"/>
                          </a:solidFill>
                          <a:effectLst/>
                          <a:latin typeface="Times New Roman" pitchFamily="18" charset="0"/>
                          <a:ea typeface="Microsoft YaHei"/>
                          <a:cs typeface="Times New Roman" pitchFamily="18" charset="0"/>
                        </a:rPr>
                        <a:t>br</a:t>
                      </a:r>
                      <a:r>
                        <a:rPr kumimoji="0" lang="sr-Cyrl-CS" sz="900" b="0" i="0" u="none" strike="noStrike" cap="none" normalizeH="0" baseline="0">
                          <a:ln>
                            <a:noFill/>
                          </a:ln>
                          <a:solidFill>
                            <a:srgbClr val="3E3F68"/>
                          </a:solidFill>
                          <a:effectLst/>
                          <a:latin typeface="Times New Roman" pitchFamily="18" charset="0"/>
                          <a:ea typeface="Microsoft YaHei"/>
                          <a:cs typeface="Times New Roman" pitchFamily="18" charset="0"/>
                        </a:rPr>
                        <a:t>о</a:t>
                      </a:r>
                      <a:r>
                        <a:rPr kumimoji="0" lang="en-US" sz="900" b="0" i="0" u="none" strike="noStrike" cap="none" normalizeH="0" baseline="0" err="1">
                          <a:ln>
                            <a:noFill/>
                          </a:ln>
                          <a:solidFill>
                            <a:srgbClr val="3E3F68"/>
                          </a:solidFill>
                          <a:effectLst/>
                          <a:latin typeface="Times New Roman" pitchFamily="18" charset="0"/>
                          <a:ea typeface="Microsoft YaHei"/>
                          <a:cs typeface="Times New Roman" pitchFamily="18" charset="0"/>
                        </a:rPr>
                        <a:t>ilers</a:t>
                      </a:r>
                      <a:endParaRPr kumimoji="0" lang="en-US" sz="900" b="0" i="0" u="none" strike="noStrike" cap="none" normalizeH="0" baseline="0">
                        <a:ln>
                          <a:noFill/>
                        </a:ln>
                        <a:solidFill>
                          <a:srgbClr val="3E3F68"/>
                        </a:solidFill>
                        <a:effectLst/>
                        <a:latin typeface="Times New Roman" pitchFamily="18" charset="0"/>
                        <a:ea typeface="Microsoft YaHei"/>
                        <a:cs typeface="Times New Roman" pitchFamily="18" charset="0"/>
                      </a:endParaRP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rPr>
                        <a:t>146.000</a:t>
                      </a: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79112">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66FF"/>
                          </a:solidFill>
                          <a:effectLst/>
                          <a:latin typeface="Times New Roman" pitchFamily="18" charset="0"/>
                          <a:ea typeface="Microsoft YaHei" charset="-122"/>
                          <a:cs typeface="Times New Roman" pitchFamily="18" charset="0"/>
                        </a:rPr>
                        <a:t>sows</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5.305</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pigs</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61.310</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hens</a:t>
                      </a: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Cyrl-C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42.798</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2" name="TextBox 1">
            <a:extLst>
              <a:ext uri="{FF2B5EF4-FFF2-40B4-BE49-F238E27FC236}">
                <a16:creationId xmlns:a16="http://schemas.microsoft.com/office/drawing/2014/main" xmlns="" id="{F2FA6822-CFA7-4088-A568-29845466637C}"/>
              </a:ext>
            </a:extLst>
          </p:cNvPr>
          <p:cNvSpPr txBox="1"/>
          <p:nvPr/>
        </p:nvSpPr>
        <p:spPr>
          <a:xfrm>
            <a:off x="2462705" y="0"/>
            <a:ext cx="377055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AGRIBUSINESS</a:t>
            </a:r>
          </a:p>
        </p:txBody>
      </p:sp>
      <p:pic>
        <p:nvPicPr>
          <p:cNvPr id="11" name="Picture 3" descr="\\192.168.0.97\VipNetshare\Slike\4 MOTORA\Wheat.JPG"/>
          <p:cNvPicPr>
            <a:picLocks noChangeAspect="1" noChangeArrowheads="1"/>
          </p:cNvPicPr>
          <p:nvPr/>
        </p:nvPicPr>
        <p:blipFill>
          <a:blip r:embed="rId3" cstate="print">
            <a:extLst>
              <a:ext uri="{28A0092B-C50C-407E-A947-70E740481C1C}"/>
            </a:extLst>
          </a:blip>
          <a:srcRect/>
          <a:stretch>
            <a:fillRect/>
          </a:stretch>
        </p:blipFill>
        <p:spPr bwMode="auto">
          <a:xfrm>
            <a:off x="304800" y="742950"/>
            <a:ext cx="2895600" cy="2438400"/>
          </a:xfrm>
          <a:prstGeom prst="roundRect">
            <a:avLst/>
          </a:prstGeom>
          <a:noFill/>
          <a:extLst>
            <a:ext uri="{909E8E84-426E-40DD-AFC4-6F175D3DCCD1}"/>
          </a:extLst>
        </p:spPr>
      </p:pic>
      <p:pic>
        <p:nvPicPr>
          <p:cNvPr id="12"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1">
            <a:extLst>
              <a:ext uri="{FF2B5EF4-FFF2-40B4-BE49-F238E27FC236}">
                <a16:creationId xmlns:a16="http://schemas.microsoft.com/office/drawing/2014/main" xmlns="" id="{DC912B95-BA1B-4E6A-9293-5D6CE8AEA0B7}"/>
              </a:ext>
            </a:extLst>
          </p:cNvPr>
          <p:cNvSpPr txBox="1">
            <a:spLocks noChangeArrowheads="1"/>
          </p:cNvSpPr>
          <p:nvPr/>
        </p:nvSpPr>
        <p:spPr bwMode="auto">
          <a:xfrm>
            <a:off x="0" y="0"/>
            <a:ext cx="8458200" cy="769938"/>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9941" name="Rectangle 4">
            <a:extLst>
              <a:ext uri="{FF2B5EF4-FFF2-40B4-BE49-F238E27FC236}">
                <a16:creationId xmlns:a16="http://schemas.microsoft.com/office/drawing/2014/main" xmlns="" id="{EAFDB33E-FA37-4B79-99F6-5402FD420929}"/>
              </a:ext>
            </a:extLst>
          </p:cNvPr>
          <p:cNvSpPr>
            <a:spLocks noChangeArrowheads="1"/>
          </p:cNvSpPr>
          <p:nvPr/>
        </p:nvSpPr>
        <p:spPr bwMode="auto">
          <a:xfrm>
            <a:off x="23813" y="3441700"/>
            <a:ext cx="3656012" cy="1352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9942" name="Text Box 5">
            <a:extLst>
              <a:ext uri="{FF2B5EF4-FFF2-40B4-BE49-F238E27FC236}">
                <a16:creationId xmlns:a16="http://schemas.microsoft.com/office/drawing/2014/main" xmlns="" id="{531103B5-27E5-4CFA-927D-F5F55BF6E3C2}"/>
              </a:ext>
            </a:extLst>
          </p:cNvPr>
          <p:cNvSpPr txBox="1">
            <a:spLocks noChangeArrowheads="1"/>
          </p:cNvSpPr>
          <p:nvPr/>
        </p:nvSpPr>
        <p:spPr bwMode="auto">
          <a:xfrm>
            <a:off x="3605213" y="1247775"/>
            <a:ext cx="4800600" cy="1387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buClr>
                <a:srgbClr val="3E3F68"/>
              </a:buClr>
              <a:buFont typeface="Arial" panose="020B0604020202020204" pitchFamily="34" charset="0"/>
              <a:buNone/>
            </a:pPr>
            <a:r>
              <a:rPr lang="en-US" altLang="en-US" sz="1200" b="1" dirty="0" smtClean="0">
                <a:solidFill>
                  <a:schemeClr val="accent1">
                    <a:lumMod val="50000"/>
                  </a:schemeClr>
                </a:solidFill>
                <a:latin typeface="Times New Roman" pitchFamily="18" charset="0"/>
                <a:cs typeface="Times New Roman" pitchFamily="18" charset="0"/>
              </a:rPr>
              <a:t>Main </a:t>
            </a:r>
            <a:r>
              <a:rPr lang="en-US" altLang="en-US" sz="1200" b="1" dirty="0">
                <a:solidFill>
                  <a:schemeClr val="accent1">
                    <a:lumMod val="50000"/>
                  </a:schemeClr>
                </a:solidFill>
                <a:latin typeface="Times New Roman" pitchFamily="18" charset="0"/>
                <a:cs typeface="Times New Roman" pitchFamily="18" charset="0"/>
              </a:rPr>
              <a:t>advantages :</a:t>
            </a:r>
          </a:p>
          <a:p>
            <a:pPr>
              <a:buClr>
                <a:srgbClr val="3E3F68"/>
              </a:buClr>
              <a:buFont typeface="Arial" panose="020B0604020202020204" pitchFamily="34" charset="0"/>
              <a:buChar char="•"/>
            </a:pPr>
            <a:r>
              <a:rPr lang="en-US" altLang="en-US" sz="1200" b="1" dirty="0">
                <a:solidFill>
                  <a:schemeClr val="accent1">
                    <a:lumMod val="50000"/>
                  </a:schemeClr>
                </a:solidFill>
                <a:latin typeface="Times New Roman" pitchFamily="18" charset="0"/>
                <a:cs typeface="Times New Roman" pitchFamily="18" charset="0"/>
              </a:rPr>
              <a:t> </a:t>
            </a:r>
            <a:r>
              <a:rPr lang="sr-Latn-RS" altLang="en-US" sz="1200" b="1" dirty="0" smtClean="0">
                <a:solidFill>
                  <a:schemeClr val="accent1">
                    <a:lumMod val="50000"/>
                  </a:schemeClr>
                </a:solidFill>
                <a:latin typeface="Times New Roman" pitchFamily="18" charset="0"/>
                <a:cs typeface="Times New Roman" pitchFamily="18" charset="0"/>
              </a:rPr>
              <a:t>S</a:t>
            </a:r>
            <a:r>
              <a:rPr lang="en-US" altLang="en-US" sz="1200" b="1" dirty="0" smtClean="0">
                <a:solidFill>
                  <a:schemeClr val="accent1">
                    <a:lumMod val="50000"/>
                  </a:schemeClr>
                </a:solidFill>
                <a:latin typeface="Times New Roman" pitchFamily="18" charset="0"/>
                <a:cs typeface="Times New Roman" pitchFamily="18" charset="0"/>
              </a:rPr>
              <a:t>killed </a:t>
            </a:r>
            <a:r>
              <a:rPr lang="en-US" altLang="en-US" sz="1200" b="1" dirty="0">
                <a:solidFill>
                  <a:schemeClr val="accent1">
                    <a:lumMod val="50000"/>
                  </a:schemeClr>
                </a:solidFill>
                <a:latin typeface="Times New Roman" pitchFamily="18" charset="0"/>
                <a:cs typeface="Times New Roman" pitchFamily="18" charset="0"/>
              </a:rPr>
              <a:t>workforce at competitive rates</a:t>
            </a:r>
          </a:p>
          <a:p>
            <a:pPr>
              <a:buClr>
                <a:srgbClr val="3E3F68"/>
              </a:buClr>
              <a:buFont typeface="Arial" panose="020B0604020202020204" pitchFamily="34" charset="0"/>
              <a:buChar char="•"/>
            </a:pPr>
            <a:r>
              <a:rPr lang="en-US" altLang="en-US" sz="1200" b="1" dirty="0">
                <a:solidFill>
                  <a:schemeClr val="accent1">
                    <a:lumMod val="50000"/>
                  </a:schemeClr>
                </a:solidFill>
                <a:latin typeface="Times New Roman" pitchFamily="18" charset="0"/>
                <a:cs typeface="Times New Roman" pitchFamily="18" charset="0"/>
              </a:rPr>
              <a:t> Textile high-school – a constant influx of qualified workers</a:t>
            </a:r>
          </a:p>
          <a:p>
            <a:pPr>
              <a:buClr>
                <a:srgbClr val="3E3F68"/>
              </a:buClr>
              <a:buFont typeface="Arial" panose="020B0604020202020204" pitchFamily="34" charset="0"/>
              <a:buChar char="•"/>
            </a:pPr>
            <a:r>
              <a:rPr lang="en-US" altLang="en-US" sz="1200" b="1" dirty="0">
                <a:solidFill>
                  <a:schemeClr val="accent1">
                    <a:lumMod val="50000"/>
                  </a:schemeClr>
                </a:solidFill>
                <a:latin typeface="Times New Roman" pitchFamily="18" charset="0"/>
                <a:cs typeface="Times New Roman" pitchFamily="18" charset="0"/>
              </a:rPr>
              <a:t> Reputable companies with a long-established </a:t>
            </a:r>
            <a:r>
              <a:rPr lang="en-US" altLang="en-US" sz="1200" b="1" dirty="0" smtClean="0">
                <a:solidFill>
                  <a:schemeClr val="accent1">
                    <a:lumMod val="50000"/>
                  </a:schemeClr>
                </a:solidFill>
                <a:latin typeface="Times New Roman" pitchFamily="18" charset="0"/>
                <a:cs typeface="Times New Roman" pitchFamily="18" charset="0"/>
              </a:rPr>
              <a:t>tradition</a:t>
            </a:r>
            <a:endParaRPr lang="sr-Latn-RS" altLang="en-US" sz="1200" b="1" dirty="0" smtClean="0">
              <a:solidFill>
                <a:schemeClr val="accent1">
                  <a:lumMod val="50000"/>
                </a:schemeClr>
              </a:solidFill>
              <a:latin typeface="Times New Roman" pitchFamily="18" charset="0"/>
              <a:cs typeface="Times New Roman" pitchFamily="18" charset="0"/>
            </a:endParaRPr>
          </a:p>
          <a:p>
            <a:pPr>
              <a:buClr>
                <a:srgbClr val="3E3F68"/>
              </a:buClr>
              <a:buFont typeface="Arial" panose="020B0604020202020204" pitchFamily="34" charset="0"/>
              <a:buChar char="•"/>
            </a:pPr>
            <a:r>
              <a:rPr lang="sr-Latn-RS" altLang="en-US" sz="1200" b="1" dirty="0" smtClean="0">
                <a:solidFill>
                  <a:schemeClr val="accent1">
                    <a:lumMod val="50000"/>
                  </a:schemeClr>
                </a:solidFill>
                <a:latin typeface="Times New Roman" pitchFamily="18" charset="0"/>
                <a:cs typeface="Times New Roman" pitchFamily="18" charset="0"/>
              </a:rPr>
              <a:t> </a:t>
            </a:r>
            <a:r>
              <a:rPr lang="en-US" altLang="en-US" sz="1200" b="1" dirty="0" smtClean="0">
                <a:solidFill>
                  <a:schemeClr val="accent1">
                    <a:lumMod val="50000"/>
                  </a:schemeClr>
                </a:solidFill>
                <a:latin typeface="Times New Roman" pitchFamily="18" charset="0"/>
                <a:cs typeface="Times New Roman" pitchFamily="18" charset="0"/>
              </a:rPr>
              <a:t>Leather </a:t>
            </a:r>
            <a:r>
              <a:rPr lang="en-US" altLang="en-US" sz="1200" b="1" dirty="0">
                <a:solidFill>
                  <a:schemeClr val="accent1">
                    <a:lumMod val="50000"/>
                  </a:schemeClr>
                </a:solidFill>
                <a:latin typeface="Times New Roman" pitchFamily="18" charset="0"/>
                <a:cs typeface="Times New Roman" pitchFamily="18" charset="0"/>
              </a:rPr>
              <a:t>Factory </a:t>
            </a:r>
            <a:r>
              <a:rPr lang="en-US" altLang="en-US" sz="1200" b="1" dirty="0" err="1">
                <a:solidFill>
                  <a:schemeClr val="accent1">
                    <a:lumMod val="50000"/>
                  </a:schemeClr>
                </a:solidFill>
                <a:latin typeface="Times New Roman" pitchFamily="18" charset="0"/>
                <a:cs typeface="Times New Roman" pitchFamily="18" charset="0"/>
              </a:rPr>
              <a:t>Ruma</a:t>
            </a:r>
            <a:r>
              <a:rPr lang="en-US" altLang="en-US" sz="1200" b="1" dirty="0">
                <a:solidFill>
                  <a:schemeClr val="accent1">
                    <a:lumMod val="50000"/>
                  </a:schemeClr>
                </a:solidFill>
                <a:latin typeface="Times New Roman" pitchFamily="18" charset="0"/>
                <a:cs typeface="Times New Roman" pitchFamily="18" charset="0"/>
              </a:rPr>
              <a:t> - </a:t>
            </a:r>
            <a:r>
              <a:rPr lang="en-US" altLang="en-US" sz="1200" dirty="0">
                <a:solidFill>
                  <a:schemeClr val="accent1">
                    <a:lumMod val="50000"/>
                  </a:schemeClr>
                </a:solidFill>
                <a:latin typeface="Times New Roman" pitchFamily="18" charset="0"/>
                <a:cs typeface="Times New Roman" pitchFamily="18" charset="0"/>
              </a:rPr>
              <a:t>leather processing since </a:t>
            </a:r>
            <a:r>
              <a:rPr lang="en-US" altLang="en-US" sz="1200" dirty="0" smtClean="0">
                <a:solidFill>
                  <a:schemeClr val="accent1">
                    <a:lumMod val="50000"/>
                  </a:schemeClr>
                </a:solidFill>
                <a:latin typeface="Times New Roman" pitchFamily="18" charset="0"/>
                <a:cs typeface="Times New Roman" pitchFamily="18" charset="0"/>
              </a:rPr>
              <a:t>1936;</a:t>
            </a:r>
            <a:endParaRPr lang="sr-Latn-RS" altLang="en-US" sz="1200" dirty="0" smtClean="0">
              <a:solidFill>
                <a:schemeClr val="accent1">
                  <a:lumMod val="50000"/>
                </a:schemeClr>
              </a:solidFill>
              <a:latin typeface="Times New Roman" pitchFamily="18" charset="0"/>
              <a:cs typeface="Times New Roman" pitchFamily="18" charset="0"/>
            </a:endParaRPr>
          </a:p>
          <a:p>
            <a:pPr>
              <a:buClr>
                <a:srgbClr val="3E3F68"/>
              </a:buClr>
              <a:buFont typeface="Arial" panose="020B0604020202020204" pitchFamily="34" charset="0"/>
              <a:buChar char="•"/>
            </a:pPr>
            <a:r>
              <a:rPr lang="sr-Latn-RS" altLang="en-US" sz="1200" b="1" dirty="0" smtClean="0">
                <a:solidFill>
                  <a:schemeClr val="accent1">
                    <a:lumMod val="50000"/>
                  </a:schemeClr>
                </a:solidFill>
                <a:latin typeface="Times New Roman" pitchFamily="18" charset="0"/>
                <a:cs typeface="Times New Roman" pitchFamily="18" charset="0"/>
              </a:rPr>
              <a:t> </a:t>
            </a:r>
            <a:r>
              <a:rPr lang="en-US" altLang="en-US" sz="1200" b="1" dirty="0" smtClean="0">
                <a:solidFill>
                  <a:schemeClr val="accent1">
                    <a:lumMod val="50000"/>
                  </a:schemeClr>
                </a:solidFill>
                <a:latin typeface="Times New Roman" pitchFamily="18" charset="0"/>
                <a:cs typeface="Times New Roman" pitchFamily="18" charset="0"/>
              </a:rPr>
              <a:t>Footwear </a:t>
            </a:r>
            <a:r>
              <a:rPr lang="en-US" altLang="en-US" sz="1200" b="1" dirty="0">
                <a:solidFill>
                  <a:schemeClr val="accent1">
                    <a:lumMod val="50000"/>
                  </a:schemeClr>
                </a:solidFill>
                <a:latin typeface="Times New Roman" pitchFamily="18" charset="0"/>
                <a:cs typeface="Times New Roman" pitchFamily="18" charset="0"/>
              </a:rPr>
              <a:t>Factory </a:t>
            </a:r>
            <a:r>
              <a:rPr lang="en-US" altLang="en-US" sz="1200" b="1" dirty="0" err="1" smtClean="0">
                <a:solidFill>
                  <a:schemeClr val="accent1">
                    <a:lumMod val="50000"/>
                  </a:schemeClr>
                </a:solidFill>
                <a:latin typeface="Times New Roman" pitchFamily="18" charset="0"/>
                <a:cs typeface="Times New Roman" pitchFamily="18" charset="0"/>
              </a:rPr>
              <a:t>Fru</a:t>
            </a:r>
            <a:r>
              <a:rPr lang="sr-Latn-RS" altLang="en-US" sz="1200" b="1" dirty="0" smtClean="0">
                <a:solidFill>
                  <a:schemeClr val="accent1">
                    <a:lumMod val="50000"/>
                  </a:schemeClr>
                </a:solidFill>
                <a:latin typeface="Times New Roman" pitchFamily="18" charset="0"/>
                <a:cs typeface="Times New Roman" pitchFamily="18" charset="0"/>
              </a:rPr>
              <a:t>s</a:t>
            </a:r>
            <a:r>
              <a:rPr lang="en-US" altLang="en-US" sz="1200" b="1" dirty="0" smtClean="0">
                <a:solidFill>
                  <a:schemeClr val="accent1">
                    <a:lumMod val="50000"/>
                  </a:schemeClr>
                </a:solidFill>
                <a:latin typeface="Times New Roman" pitchFamily="18" charset="0"/>
                <a:cs typeface="Times New Roman" pitchFamily="18" charset="0"/>
              </a:rPr>
              <a:t>ka </a:t>
            </a:r>
            <a:r>
              <a:rPr lang="en-US" altLang="en-US" sz="1200" b="1" dirty="0">
                <a:solidFill>
                  <a:schemeClr val="accent1">
                    <a:lumMod val="50000"/>
                  </a:schemeClr>
                </a:solidFill>
                <a:latin typeface="Times New Roman" pitchFamily="18" charset="0"/>
                <a:cs typeface="Times New Roman" pitchFamily="18" charset="0"/>
              </a:rPr>
              <a:t>Gora - </a:t>
            </a:r>
            <a:r>
              <a:rPr lang="en-US" altLang="en-US" sz="1200" dirty="0">
                <a:solidFill>
                  <a:schemeClr val="accent1">
                    <a:lumMod val="50000"/>
                  </a:schemeClr>
                </a:solidFill>
                <a:latin typeface="Times New Roman" pitchFamily="18" charset="0"/>
                <a:cs typeface="Times New Roman" pitchFamily="18" charset="0"/>
              </a:rPr>
              <a:t>footwear production since </a:t>
            </a:r>
            <a:r>
              <a:rPr lang="en-US" altLang="en-US" sz="1200" dirty="0" smtClean="0">
                <a:solidFill>
                  <a:schemeClr val="accent1">
                    <a:lumMod val="50000"/>
                  </a:schemeClr>
                </a:solidFill>
                <a:latin typeface="Times New Roman" pitchFamily="18" charset="0"/>
                <a:cs typeface="Times New Roman" pitchFamily="18" charset="0"/>
              </a:rPr>
              <a:t>1948;</a:t>
            </a:r>
            <a:endParaRPr lang="sr-Latn-RS" altLang="en-US" sz="1200" dirty="0" smtClean="0">
              <a:solidFill>
                <a:schemeClr val="accent1">
                  <a:lumMod val="50000"/>
                </a:schemeClr>
              </a:solidFill>
              <a:latin typeface="Times New Roman" pitchFamily="18" charset="0"/>
              <a:cs typeface="Times New Roman" pitchFamily="18" charset="0"/>
            </a:endParaRPr>
          </a:p>
          <a:p>
            <a:pPr>
              <a:buClr>
                <a:srgbClr val="3E3F68"/>
              </a:buClr>
              <a:buFont typeface="Arial" panose="020B0604020202020204" pitchFamily="34" charset="0"/>
              <a:buChar char="•"/>
            </a:pPr>
            <a:r>
              <a:rPr lang="sr-Latn-RS" altLang="en-US" sz="1200" b="1" dirty="0" smtClean="0">
                <a:solidFill>
                  <a:schemeClr val="accent1">
                    <a:lumMod val="50000"/>
                  </a:schemeClr>
                </a:solidFill>
                <a:latin typeface="Times New Roman" pitchFamily="18" charset="0"/>
                <a:cs typeface="Times New Roman" pitchFamily="18" charset="0"/>
              </a:rPr>
              <a:t> </a:t>
            </a:r>
            <a:r>
              <a:rPr lang="en-US" altLang="en-US" sz="1200" b="1" dirty="0" smtClean="0">
                <a:solidFill>
                  <a:schemeClr val="accent1">
                    <a:lumMod val="50000"/>
                  </a:schemeClr>
                </a:solidFill>
                <a:latin typeface="Times New Roman" pitchFamily="18" charset="0"/>
                <a:cs typeface="Times New Roman" pitchFamily="18" charset="0"/>
              </a:rPr>
              <a:t>Apparel </a:t>
            </a:r>
            <a:r>
              <a:rPr lang="en-US" altLang="en-US" sz="1200" b="1" dirty="0">
                <a:solidFill>
                  <a:schemeClr val="accent1">
                    <a:lumMod val="50000"/>
                  </a:schemeClr>
                </a:solidFill>
                <a:latin typeface="Times New Roman" pitchFamily="18" charset="0"/>
                <a:cs typeface="Times New Roman" pitchFamily="18" charset="0"/>
              </a:rPr>
              <a:t>Factory </a:t>
            </a:r>
            <a:r>
              <a:rPr lang="en-US" altLang="en-US" sz="1200" b="1" dirty="0" err="1">
                <a:solidFill>
                  <a:schemeClr val="accent1">
                    <a:lumMod val="50000"/>
                  </a:schemeClr>
                </a:solidFill>
                <a:latin typeface="Times New Roman" pitchFamily="18" charset="0"/>
                <a:cs typeface="Times New Roman" pitchFamily="18" charset="0"/>
              </a:rPr>
              <a:t>Kluz</a:t>
            </a:r>
            <a:r>
              <a:rPr lang="en-US" altLang="en-US" sz="1200" b="1" dirty="0">
                <a:solidFill>
                  <a:schemeClr val="accent1">
                    <a:lumMod val="50000"/>
                  </a:schemeClr>
                </a:solidFill>
                <a:latin typeface="Times New Roman" pitchFamily="18" charset="0"/>
                <a:cs typeface="Times New Roman" pitchFamily="18" charset="0"/>
              </a:rPr>
              <a:t> </a:t>
            </a:r>
            <a:r>
              <a:rPr lang="sr-Latn-RS" altLang="en-US" sz="1200" b="1" dirty="0" smtClean="0">
                <a:solidFill>
                  <a:schemeClr val="accent1">
                    <a:lumMod val="50000"/>
                  </a:schemeClr>
                </a:solidFill>
                <a:latin typeface="Times New Roman" pitchFamily="18" charset="0"/>
                <a:cs typeface="Times New Roman" pitchFamily="18" charset="0"/>
              </a:rPr>
              <a:t>- </a:t>
            </a:r>
            <a:r>
              <a:rPr lang="en-US" altLang="en-US" sz="1200" b="1" dirty="0" err="1" smtClean="0">
                <a:solidFill>
                  <a:schemeClr val="accent1">
                    <a:lumMod val="50000"/>
                  </a:schemeClr>
                </a:solidFill>
                <a:latin typeface="Times New Roman" pitchFamily="18" charset="0"/>
                <a:cs typeface="Times New Roman" pitchFamily="18" charset="0"/>
              </a:rPr>
              <a:t>Srem</a:t>
            </a:r>
            <a:r>
              <a:rPr lang="en-US" altLang="en-US" sz="1200" b="1" dirty="0" smtClean="0">
                <a:solidFill>
                  <a:schemeClr val="accent1">
                    <a:lumMod val="50000"/>
                  </a:schemeClr>
                </a:solidFill>
                <a:latin typeface="Times New Roman" pitchFamily="18" charset="0"/>
                <a:cs typeface="Times New Roman" pitchFamily="18" charset="0"/>
              </a:rPr>
              <a:t> </a:t>
            </a:r>
            <a:r>
              <a:rPr lang="en-US" altLang="en-US" sz="1200" b="1" dirty="0">
                <a:solidFill>
                  <a:schemeClr val="accent1">
                    <a:lumMod val="50000"/>
                  </a:schemeClr>
                </a:solidFill>
                <a:latin typeface="Times New Roman" pitchFamily="18" charset="0"/>
                <a:cs typeface="Times New Roman" pitchFamily="18" charset="0"/>
              </a:rPr>
              <a:t>- </a:t>
            </a:r>
            <a:r>
              <a:rPr lang="en-US" altLang="en-US" sz="1200" dirty="0">
                <a:solidFill>
                  <a:schemeClr val="accent1">
                    <a:lumMod val="50000"/>
                  </a:schemeClr>
                </a:solidFill>
                <a:latin typeface="Times New Roman" pitchFamily="18" charset="0"/>
                <a:cs typeface="Times New Roman" pitchFamily="18" charset="0"/>
              </a:rPr>
              <a:t>apparel production since 1947.</a:t>
            </a:r>
            <a:endParaRPr lang="en-US" sz="1200" dirty="0">
              <a:solidFill>
                <a:schemeClr val="accent1">
                  <a:lumMod val="50000"/>
                </a:schemeClr>
              </a:solidFill>
              <a:latin typeface="Times New Roman" pitchFamily="18" charset="0"/>
              <a:cs typeface="Times New Roman" pitchFamily="18" charset="0"/>
            </a:endParaRPr>
          </a:p>
        </p:txBody>
      </p:sp>
      <p:sp>
        <p:nvSpPr>
          <p:cNvPr id="39943" name="Text Box 6">
            <a:extLst>
              <a:ext uri="{FF2B5EF4-FFF2-40B4-BE49-F238E27FC236}">
                <a16:creationId xmlns:a16="http://schemas.microsoft.com/office/drawing/2014/main" xmlns="" id="{E4A15D8F-3C7D-429D-9DBA-39DEDC218679}"/>
              </a:ext>
            </a:extLst>
          </p:cNvPr>
          <p:cNvSpPr txBox="1">
            <a:spLocks noChangeArrowheads="1"/>
          </p:cNvSpPr>
          <p:nvPr/>
        </p:nvSpPr>
        <p:spPr bwMode="auto">
          <a:xfrm>
            <a:off x="3681413" y="790575"/>
            <a:ext cx="5410200"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sr-Latn-RS" altLang="en-US" b="1" dirty="0" smtClean="0">
                <a:solidFill>
                  <a:schemeClr val="tx1">
                    <a:lumMod val="75000"/>
                    <a:lumOff val="25000"/>
                  </a:schemeClr>
                </a:solidFill>
                <a:latin typeface="Times New Roman" pitchFamily="18" charset="0"/>
                <a:cs typeface="Times New Roman" pitchFamily="18" charset="0"/>
              </a:rPr>
              <a:t>               </a:t>
            </a:r>
            <a:r>
              <a:rPr lang="en-US" altLang="en-US" sz="2000" b="1" dirty="0" smtClean="0">
                <a:solidFill>
                  <a:schemeClr val="accent1">
                    <a:lumMod val="50000"/>
                  </a:schemeClr>
                </a:solidFill>
                <a:latin typeface="Times New Roman" pitchFamily="18" charset="0"/>
                <a:cs typeface="Times New Roman" pitchFamily="18" charset="0"/>
              </a:rPr>
              <a:t>Half-century </a:t>
            </a:r>
            <a:r>
              <a:rPr lang="en-US" altLang="en-US" sz="2000" b="1" dirty="0">
                <a:solidFill>
                  <a:schemeClr val="accent1">
                    <a:lumMod val="50000"/>
                  </a:schemeClr>
                </a:solidFill>
                <a:latin typeface="Times New Roman" pitchFamily="18" charset="0"/>
                <a:cs typeface="Times New Roman" pitchFamily="18" charset="0"/>
              </a:rPr>
              <a:t>tradition </a:t>
            </a:r>
          </a:p>
        </p:txBody>
      </p:sp>
      <p:pic>
        <p:nvPicPr>
          <p:cNvPr id="39944" name="Picture 7">
            <a:extLst>
              <a:ext uri="{FF2B5EF4-FFF2-40B4-BE49-F238E27FC236}">
                <a16:creationId xmlns:a16="http://schemas.microsoft.com/office/drawing/2014/main" xmlns="" id="{0DF7A65C-6021-4057-AC11-480F517CBC1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6633" name="Rectangle 9">
            <a:extLst>
              <a:ext uri="{FF2B5EF4-FFF2-40B4-BE49-F238E27FC236}">
                <a16:creationId xmlns:a16="http://schemas.microsoft.com/office/drawing/2014/main" xmlns="" id="{C864B11A-7ADD-4068-9967-CDBB49F4A5A9}"/>
              </a:ext>
            </a:extLst>
          </p:cNvPr>
          <p:cNvSpPr>
            <a:spLocks noChangeArrowheads="1"/>
          </p:cNvSpPr>
          <p:nvPr/>
        </p:nvSpPr>
        <p:spPr bwMode="auto">
          <a:xfrm>
            <a:off x="457200" y="3179763"/>
            <a:ext cx="5105400" cy="1571842"/>
          </a:xfrm>
          <a:prstGeom prst="rect">
            <a:avLst/>
          </a:prstGeom>
          <a:noFill/>
          <a:ln w="9525" cap="flat">
            <a:noFill/>
            <a:round/>
            <a:headEnd/>
            <a:tailEnd/>
          </a:ln>
          <a:effectLst/>
        </p:spPr>
        <p:txBody>
          <a:bodyPr wrap="square" lIns="90000" tIns="46800" rIns="90000" bIns="46800" anchor="t">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sr-Latn-RS" sz="1200" b="1" dirty="0" smtClean="0">
                <a:solidFill>
                  <a:schemeClr val="accent1">
                    <a:lumMod val="50000"/>
                  </a:schemeClr>
                </a:solidFill>
                <a:latin typeface="Times New Roman" pitchFamily="18" charset="0"/>
                <a:cs typeface="Times New Roman" pitchFamily="18" charset="0"/>
              </a:rPr>
              <a:t>C</a:t>
            </a:r>
            <a:r>
              <a:rPr lang="en-US" sz="1200" b="1" dirty="0" err="1" smtClean="0">
                <a:solidFill>
                  <a:schemeClr val="accent1">
                    <a:lumMod val="50000"/>
                  </a:schemeClr>
                </a:solidFill>
                <a:latin typeface="Times New Roman" pitchFamily="18" charset="0"/>
                <a:cs typeface="Times New Roman" pitchFamily="18" charset="0"/>
              </a:rPr>
              <a:t>ompanies</a:t>
            </a:r>
            <a:r>
              <a:rPr lang="en-US" sz="1200" b="1" dirty="0" smtClean="0">
                <a:solidFill>
                  <a:schemeClr val="accent1">
                    <a:lumMod val="50000"/>
                  </a:schemeClr>
                </a:solidFill>
                <a:latin typeface="Times New Roman" pitchFamily="18" charset="0"/>
                <a:cs typeface="Times New Roman" pitchFamily="18" charset="0"/>
              </a:rPr>
              <a:t> </a:t>
            </a:r>
            <a:r>
              <a:rPr lang="en-US" sz="1200" b="1" dirty="0">
                <a:solidFill>
                  <a:schemeClr val="accent1">
                    <a:lumMod val="50000"/>
                  </a:schemeClr>
                </a:solidFill>
                <a:latin typeface="Times New Roman" pitchFamily="18" charset="0"/>
                <a:cs typeface="Times New Roman" pitchFamily="18" charset="0"/>
              </a:rPr>
              <a:t>and partners:</a:t>
            </a: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b="1" dirty="0">
                <a:solidFill>
                  <a:schemeClr val="accent1">
                    <a:lumMod val="50000"/>
                  </a:schemeClr>
                </a:solidFill>
                <a:latin typeface="Times New Roman" pitchFamily="18" charset="0"/>
                <a:cs typeface="Times New Roman" pitchFamily="18" charset="0"/>
              </a:rPr>
              <a:t>Adriana </a:t>
            </a:r>
            <a:r>
              <a:rPr lang="en-US" sz="1200" b="1" dirty="0" smtClean="0">
                <a:solidFill>
                  <a:schemeClr val="accent1">
                    <a:lumMod val="50000"/>
                  </a:schemeClr>
                </a:solidFill>
                <a:latin typeface="Times New Roman" pitchFamily="18" charset="0"/>
                <a:cs typeface="Times New Roman" pitchFamily="18" charset="0"/>
              </a:rPr>
              <a:t>Te</a:t>
            </a:r>
            <a:r>
              <a:rPr lang="sr-Latn-RS" sz="1200" b="1" dirty="0" smtClean="0">
                <a:solidFill>
                  <a:schemeClr val="accent1">
                    <a:lumMod val="50000"/>
                  </a:schemeClr>
                </a:solidFill>
                <a:latin typeface="Times New Roman" pitchFamily="18" charset="0"/>
                <a:cs typeface="Times New Roman" pitchFamily="18" charset="0"/>
              </a:rPr>
              <a:t>x (Calzedonia)</a:t>
            </a:r>
            <a:r>
              <a:rPr lang="en-US" sz="1200" b="1" dirty="0" smtClean="0">
                <a:solidFill>
                  <a:schemeClr val="accent1">
                    <a:lumMod val="50000"/>
                  </a:schemeClr>
                </a:solidFill>
                <a:latin typeface="Times New Roman" pitchFamily="18" charset="0"/>
                <a:cs typeface="Times New Roman" pitchFamily="18" charset="0"/>
              </a:rPr>
              <a:t> </a:t>
            </a:r>
            <a:r>
              <a:rPr lang="en-US" sz="1200" b="1" dirty="0">
                <a:solidFill>
                  <a:schemeClr val="accent1">
                    <a:lumMod val="50000"/>
                  </a:schemeClr>
                </a:solidFill>
                <a:latin typeface="Times New Roman" pitchFamily="18" charset="0"/>
                <a:cs typeface="Times New Roman" pitchFamily="18" charset="0"/>
              </a:rPr>
              <a:t>– </a:t>
            </a:r>
            <a:r>
              <a:rPr lang="en-US" sz="1200" dirty="0">
                <a:solidFill>
                  <a:schemeClr val="accent1">
                    <a:lumMod val="50000"/>
                  </a:schemeClr>
                </a:solidFill>
                <a:latin typeface="Times New Roman" pitchFamily="18" charset="0"/>
                <a:cs typeface="Times New Roman" pitchFamily="18" charset="0"/>
              </a:rPr>
              <a:t>swimwear (Italy/Croatia)</a:t>
            </a: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b="1" dirty="0" err="1" smtClean="0">
                <a:solidFill>
                  <a:schemeClr val="accent1">
                    <a:lumMod val="50000"/>
                  </a:schemeClr>
                </a:solidFill>
                <a:latin typeface="Times New Roman" pitchFamily="18" charset="0"/>
                <a:cs typeface="Times New Roman" pitchFamily="18" charset="0"/>
              </a:rPr>
              <a:t>Falc</a:t>
            </a:r>
            <a:r>
              <a:rPr lang="en-US" sz="1200" b="1" dirty="0" smtClean="0">
                <a:solidFill>
                  <a:schemeClr val="accent1">
                    <a:lumMod val="50000"/>
                  </a:schemeClr>
                </a:solidFill>
                <a:latin typeface="Times New Roman" pitchFamily="18" charset="0"/>
                <a:cs typeface="Times New Roman" pitchFamily="18" charset="0"/>
              </a:rPr>
              <a:t> </a:t>
            </a:r>
            <a:r>
              <a:rPr lang="en-US" sz="1200" b="1" dirty="0">
                <a:solidFill>
                  <a:schemeClr val="accent1">
                    <a:lumMod val="50000"/>
                  </a:schemeClr>
                </a:solidFill>
                <a:latin typeface="Times New Roman" pitchFamily="18" charset="0"/>
                <a:cs typeface="Times New Roman" pitchFamily="18" charset="0"/>
              </a:rPr>
              <a:t>East – </a:t>
            </a:r>
            <a:r>
              <a:rPr lang="en-US" sz="1200" dirty="0">
                <a:solidFill>
                  <a:schemeClr val="accent1">
                    <a:lumMod val="50000"/>
                  </a:schemeClr>
                </a:solidFill>
                <a:latin typeface="Times New Roman" pitchFamily="18" charset="0"/>
                <a:cs typeface="Times New Roman" pitchFamily="18" charset="0"/>
              </a:rPr>
              <a:t>children's footwear (Italy</a:t>
            </a:r>
            <a:r>
              <a:rPr lang="en-US" sz="1200" dirty="0" smtClean="0">
                <a:solidFill>
                  <a:schemeClr val="accent1">
                    <a:lumMod val="50000"/>
                  </a:schemeClr>
                </a:solidFill>
                <a:latin typeface="Times New Roman" pitchFamily="18" charset="0"/>
                <a:cs typeface="Times New Roman" pitchFamily="18" charset="0"/>
              </a:rPr>
              <a:t>)</a:t>
            </a:r>
            <a:endParaRPr lang="sr-Latn-RS" sz="1200" dirty="0" smtClean="0">
              <a:solidFill>
                <a:schemeClr val="accent1">
                  <a:lumMod val="50000"/>
                </a:schemeClr>
              </a:solidFill>
              <a:latin typeface="Times New Roman" pitchFamily="18" charset="0"/>
              <a:cs typeface="Times New Roman" pitchFamily="18" charset="0"/>
            </a:endParaRP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sr-Latn-RS" sz="1200" b="1" dirty="0" smtClean="0">
                <a:solidFill>
                  <a:schemeClr val="accent1">
                    <a:lumMod val="50000"/>
                  </a:schemeClr>
                </a:solidFill>
                <a:latin typeface="Times New Roman" pitchFamily="18" charset="0"/>
                <a:cs typeface="Times New Roman" pitchFamily="18" charset="0"/>
              </a:rPr>
              <a:t>Selia (Insert)- </a:t>
            </a:r>
            <a:r>
              <a:rPr lang="sr-Latn-RS" sz="1200" dirty="0" smtClean="0">
                <a:solidFill>
                  <a:schemeClr val="accent1">
                    <a:lumMod val="50000"/>
                  </a:schemeClr>
                </a:solidFill>
                <a:latin typeface="Times New Roman" pitchFamily="18" charset="0"/>
                <a:cs typeface="Times New Roman" pitchFamily="18" charset="0"/>
              </a:rPr>
              <a:t>footwear (Serbia)</a:t>
            </a:r>
            <a:endParaRPr lang="en-US" sz="1200" b="1" dirty="0">
              <a:solidFill>
                <a:schemeClr val="accent1">
                  <a:lumMod val="50000"/>
                </a:schemeClr>
              </a:solidFill>
              <a:latin typeface="Times New Roman" pitchFamily="18" charset="0"/>
              <a:cs typeface="Times New Roman" pitchFamily="18" charset="0"/>
            </a:endParaRP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b="1" dirty="0">
                <a:solidFill>
                  <a:schemeClr val="accent1">
                    <a:lumMod val="50000"/>
                  </a:schemeClr>
                </a:solidFill>
                <a:latin typeface="Times New Roman" pitchFamily="18" charset="0"/>
                <a:cs typeface="Times New Roman" pitchFamily="18" charset="0"/>
              </a:rPr>
              <a:t>Dag-Co – </a:t>
            </a:r>
            <a:r>
              <a:rPr lang="en-US" sz="1200" dirty="0">
                <a:solidFill>
                  <a:schemeClr val="accent1">
                    <a:lumMod val="50000"/>
                  </a:schemeClr>
                </a:solidFill>
                <a:latin typeface="Times New Roman" pitchFamily="18" charset="0"/>
                <a:cs typeface="Times New Roman" pitchFamily="18" charset="0"/>
              </a:rPr>
              <a:t>leather (Serbia)</a:t>
            </a: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b="1" dirty="0">
                <a:solidFill>
                  <a:schemeClr val="accent1">
                    <a:lumMod val="50000"/>
                  </a:schemeClr>
                </a:solidFill>
                <a:latin typeface="Times New Roman" pitchFamily="18" charset="0"/>
                <a:cs typeface="Times New Roman" pitchFamily="18" charset="0"/>
              </a:rPr>
              <a:t>Luxury Tannery – </a:t>
            </a:r>
            <a:r>
              <a:rPr lang="en-US" sz="1200" dirty="0">
                <a:solidFill>
                  <a:schemeClr val="accent1">
                    <a:lumMod val="50000"/>
                  </a:schemeClr>
                </a:solidFill>
                <a:latin typeface="Times New Roman" pitchFamily="18" charset="0"/>
                <a:cs typeface="Times New Roman" pitchFamily="18" charset="0"/>
              </a:rPr>
              <a:t>fur and leather (Italy/France)</a:t>
            </a: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sr-Latn-RS" sz="1200" b="1" dirty="0" smtClean="0">
                <a:solidFill>
                  <a:schemeClr val="accent1">
                    <a:lumMod val="50000"/>
                  </a:schemeClr>
                </a:solidFill>
                <a:latin typeface="Times New Roman" pitchFamily="18" charset="0"/>
                <a:cs typeface="Times New Roman" pitchFamily="18" charset="0"/>
              </a:rPr>
              <a:t>HealthCare Europe</a:t>
            </a:r>
            <a:r>
              <a:rPr lang="en-US" sz="1200" b="1" dirty="0" smtClean="0">
                <a:solidFill>
                  <a:schemeClr val="accent1">
                    <a:lumMod val="50000"/>
                  </a:schemeClr>
                </a:solidFill>
                <a:latin typeface="Times New Roman" pitchFamily="18" charset="0"/>
                <a:cs typeface="Times New Roman" pitchFamily="18" charset="0"/>
              </a:rPr>
              <a:t> </a:t>
            </a:r>
            <a:r>
              <a:rPr lang="en-US" sz="1200" b="1" dirty="0">
                <a:solidFill>
                  <a:schemeClr val="accent1">
                    <a:lumMod val="50000"/>
                  </a:schemeClr>
                </a:solidFill>
                <a:latin typeface="Times New Roman" pitchFamily="18" charset="0"/>
                <a:cs typeface="Times New Roman" pitchFamily="18" charset="0"/>
              </a:rPr>
              <a:t>– </a:t>
            </a:r>
            <a:r>
              <a:rPr lang="en-US" sz="1200" dirty="0">
                <a:solidFill>
                  <a:schemeClr val="accent1">
                    <a:lumMod val="50000"/>
                  </a:schemeClr>
                </a:solidFill>
                <a:latin typeface="Times New Roman" pitchFamily="18" charset="0"/>
                <a:cs typeface="Times New Roman" pitchFamily="18" charset="0"/>
              </a:rPr>
              <a:t>memory foam (</a:t>
            </a:r>
            <a:r>
              <a:rPr lang="en-US" sz="1200" dirty="0" smtClean="0">
                <a:solidFill>
                  <a:schemeClr val="accent1">
                    <a:lumMod val="50000"/>
                  </a:schemeClr>
                </a:solidFill>
                <a:latin typeface="Times New Roman" pitchFamily="18" charset="0"/>
                <a:cs typeface="Times New Roman" pitchFamily="18" charset="0"/>
              </a:rPr>
              <a:t>China)</a:t>
            </a:r>
            <a:endParaRPr lang="en-US" sz="1200" dirty="0">
              <a:solidFill>
                <a:schemeClr val="accent1">
                  <a:lumMod val="50000"/>
                </a:schemeClr>
              </a:solidFill>
              <a:latin typeface="Times New Roman" pitchFamily="18" charset="0"/>
              <a:cs typeface="Times New Roman" pitchFamily="18" charset="0"/>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200" b="1" dirty="0">
              <a:solidFill>
                <a:schemeClr val="accent1">
                  <a:lumMod val="50000"/>
                </a:schemeClr>
              </a:solidFill>
              <a:latin typeface="Times New Roman" pitchFamily="18" charset="0"/>
              <a:cs typeface="Times New Roman" pitchFamily="18" charset="0"/>
            </a:endParaRPr>
          </a:p>
        </p:txBody>
      </p:sp>
      <p:sp>
        <p:nvSpPr>
          <p:cNvPr id="2" name="TextBox 1">
            <a:extLst>
              <a:ext uri="{FF2B5EF4-FFF2-40B4-BE49-F238E27FC236}">
                <a16:creationId xmlns:a16="http://schemas.microsoft.com/office/drawing/2014/main" xmlns="" id="{7BAEED0F-3F7F-4C16-BB14-E2811546F2AB}"/>
              </a:ext>
            </a:extLst>
          </p:cNvPr>
          <p:cNvSpPr txBox="1"/>
          <p:nvPr/>
        </p:nvSpPr>
        <p:spPr>
          <a:xfrm>
            <a:off x="106533" y="0"/>
            <a:ext cx="830949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Latn-RS" sz="2400" dirty="0" smtClean="0">
                <a:solidFill>
                  <a:schemeClr val="tx2"/>
                </a:solidFill>
                <a:latin typeface="Times New Roman" pitchFamily="18" charset="0"/>
                <a:cs typeface="Times New Roman" pitchFamily="18" charset="0"/>
              </a:rPr>
              <a:t>        </a:t>
            </a:r>
            <a:r>
              <a:rPr lang="en-GB"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TEXTILE INDUSTRY</a:t>
            </a:r>
            <a:r>
              <a:rPr lang="sr-Latn-RS"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AND LEATHER AND FOOT  </a:t>
            </a:r>
          </a:p>
          <a:p>
            <a:r>
              <a:rPr lang="sr-Latn-RS"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INDUSTRY </a:t>
            </a:r>
            <a:endParaRPr lang="en-US" sz="24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2" name="Picture 11" descr="Beak9lLaHR0cDovL29jZG4uZXUvaW1hZ2VzL3B1bHNjbXMvTURrN01EQV8vODVjM2RjZmMwZTMwZGQ5ODg1NzhlMmFkNTJhNjcwNTkuanBnkZMCzQLkAIEAAQ.jpg"/>
          <p:cNvPicPr>
            <a:picLocks noChangeAspect="1"/>
          </p:cNvPicPr>
          <p:nvPr/>
        </p:nvPicPr>
        <p:blipFill>
          <a:blip r:embed="rId4" cstate="print"/>
          <a:stretch>
            <a:fillRect/>
          </a:stretch>
        </p:blipFill>
        <p:spPr>
          <a:xfrm>
            <a:off x="228601" y="971550"/>
            <a:ext cx="3124200" cy="1905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biz01foto-subotica-678x381.jpg"/>
          <p:cNvPicPr>
            <a:picLocks noChangeAspect="1"/>
          </p:cNvPicPr>
          <p:nvPr/>
        </p:nvPicPr>
        <p:blipFill>
          <a:blip r:embed="rId5" cstate="print"/>
          <a:stretch>
            <a:fillRect/>
          </a:stretch>
        </p:blipFill>
        <p:spPr>
          <a:xfrm>
            <a:off x="5204334" y="2972000"/>
            <a:ext cx="3134964" cy="19121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1">
            <a:extLst>
              <a:ext uri="{FF2B5EF4-FFF2-40B4-BE49-F238E27FC236}">
                <a16:creationId xmlns:a16="http://schemas.microsoft.com/office/drawing/2014/main" xmlns="" id="{E74D9D66-9368-4E4E-8887-DF087118E004}"/>
              </a:ext>
            </a:extLst>
          </p:cNvPr>
          <p:cNvSpPr txBox="1">
            <a:spLocks noChangeArrowheads="1"/>
          </p:cNvSpPr>
          <p:nvPr/>
        </p:nvSpPr>
        <p:spPr bwMode="auto">
          <a:xfrm>
            <a:off x="538264" y="0"/>
            <a:ext cx="8458200" cy="769938"/>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44036" name="Text Box 3">
            <a:extLst>
              <a:ext uri="{FF2B5EF4-FFF2-40B4-BE49-F238E27FC236}">
                <a16:creationId xmlns:a16="http://schemas.microsoft.com/office/drawing/2014/main" xmlns="" id="{6D79B11A-5BAE-4354-A3AB-814EC241A50E}"/>
              </a:ext>
            </a:extLst>
          </p:cNvPr>
          <p:cNvSpPr txBox="1">
            <a:spLocks noChangeArrowheads="1"/>
          </p:cNvSpPr>
          <p:nvPr/>
        </p:nvSpPr>
        <p:spPr bwMode="auto">
          <a:xfrm>
            <a:off x="2127250" y="2805113"/>
            <a:ext cx="11430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a:solidFill>
                  <a:srgbClr val="FFFFFF"/>
                </a:solidFill>
                <a:latin typeface="Hero" pitchFamily="50" charset="0"/>
              </a:rPr>
              <a:t>Land ownership</a:t>
            </a:r>
            <a:r>
              <a:rPr lang="en-US" altLang="en-US" sz="900">
                <a:solidFill>
                  <a:srgbClr val="FFFFFF"/>
                </a:solidFill>
                <a:latin typeface="Calibri" panose="020F0502020204030204" pitchFamily="34" charset="0"/>
              </a:rPr>
              <a:t>: </a:t>
            </a:r>
          </a:p>
          <a:p>
            <a:r>
              <a:rPr lang="en-US" altLang="en-US" sz="900">
                <a:solidFill>
                  <a:srgbClr val="FFFFFF"/>
                </a:solidFill>
                <a:latin typeface="Hero Light" pitchFamily="50" charset="0"/>
              </a:rPr>
              <a:t>municipal  </a:t>
            </a:r>
          </a:p>
        </p:txBody>
      </p:sp>
      <p:sp>
        <p:nvSpPr>
          <p:cNvPr id="44038" name="Rectangle 5">
            <a:extLst>
              <a:ext uri="{FF2B5EF4-FFF2-40B4-BE49-F238E27FC236}">
                <a16:creationId xmlns:a16="http://schemas.microsoft.com/office/drawing/2014/main" xmlns="" id="{D8FEBC7B-D060-4743-B837-B41B47E6633F}"/>
              </a:ext>
            </a:extLst>
          </p:cNvPr>
          <p:cNvSpPr>
            <a:spLocks noChangeArrowheads="1"/>
          </p:cNvSpPr>
          <p:nvPr/>
        </p:nvSpPr>
        <p:spPr bwMode="auto">
          <a:xfrm>
            <a:off x="76200" y="3470275"/>
            <a:ext cx="3656013" cy="1352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44039" name="Text Box 6">
            <a:extLst>
              <a:ext uri="{FF2B5EF4-FFF2-40B4-BE49-F238E27FC236}">
                <a16:creationId xmlns:a16="http://schemas.microsoft.com/office/drawing/2014/main" xmlns="" id="{34F107DD-49F8-4C76-BC20-21012D166A78}"/>
              </a:ext>
            </a:extLst>
          </p:cNvPr>
          <p:cNvSpPr txBox="1">
            <a:spLocks noChangeArrowheads="1"/>
          </p:cNvSpPr>
          <p:nvPr/>
        </p:nvSpPr>
        <p:spPr bwMode="auto">
          <a:xfrm>
            <a:off x="3718152" y="1043924"/>
            <a:ext cx="4798031" cy="3972499"/>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2">
            <a:schemeClr val="accent1"/>
          </a:fillRef>
          <a:effectRef idx="1">
            <a:schemeClr val="accent1"/>
          </a:effectRef>
          <a:fontRef idx="minor">
            <a:schemeClr val="dk1"/>
          </a:fontRef>
        </p:style>
        <p:txBody>
          <a:bodyPr wrap="square"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buClr>
                <a:srgbClr val="3E3F68"/>
              </a:buClr>
            </a:pPr>
            <a:endParaRPr lang="en-US" sz="1200" b="1" dirty="0" smtClean="0">
              <a:solidFill>
                <a:schemeClr val="accent1">
                  <a:lumMod val="75000"/>
                </a:schemeClr>
              </a:solidFill>
              <a:latin typeface="Times New Roman" pitchFamily="18" charset="0"/>
              <a:cs typeface="Times New Roman" pitchFamily="18" charset="0"/>
            </a:endParaRPr>
          </a:p>
          <a:p>
            <a:pPr>
              <a:buClr>
                <a:srgbClr val="3E3F68"/>
              </a:buClr>
            </a:pPr>
            <a:r>
              <a:rPr lang="en-US" sz="1200" b="1" dirty="0" smtClean="0">
                <a:solidFill>
                  <a:schemeClr val="accent1">
                    <a:lumMod val="75000"/>
                  </a:schemeClr>
                </a:solidFill>
                <a:latin typeface="Times New Roman" pitchFamily="18" charset="0"/>
                <a:cs typeface="Times New Roman" pitchFamily="18" charset="0"/>
              </a:rPr>
              <a:t>M</a:t>
            </a:r>
            <a:r>
              <a:rPr lang="sr-Latn-RS" sz="1200" b="1" dirty="0" smtClean="0">
                <a:solidFill>
                  <a:schemeClr val="accent1">
                    <a:lumMod val="75000"/>
                  </a:schemeClr>
                </a:solidFill>
                <a:latin typeface="Times New Roman" pitchFamily="18" charset="0"/>
                <a:cs typeface="Times New Roman" pitchFamily="18" charset="0"/>
              </a:rPr>
              <a:t>AIN ADVANTAGES</a:t>
            </a:r>
            <a:r>
              <a:rPr lang="en-US" sz="1200" b="1" dirty="0" smtClean="0">
                <a:solidFill>
                  <a:schemeClr val="accent1">
                    <a:lumMod val="75000"/>
                  </a:schemeClr>
                </a:solidFill>
                <a:latin typeface="Times New Roman" pitchFamily="18" charset="0"/>
                <a:cs typeface="Times New Roman" pitchFamily="18" charset="0"/>
              </a:rPr>
              <a:t> :</a:t>
            </a:r>
            <a:r>
              <a:rPr lang="en-US" sz="1200" b="1" dirty="0">
                <a:solidFill>
                  <a:schemeClr val="accent1">
                    <a:lumMod val="75000"/>
                  </a:schemeClr>
                </a:solidFill>
                <a:latin typeface="Times New Roman" pitchFamily="18" charset="0"/>
                <a:cs typeface="Times New Roman" pitchFamily="18" charset="0"/>
              </a:rPr>
              <a:t> </a:t>
            </a:r>
          </a:p>
          <a:p>
            <a:pPr marL="171450" indent="-171450">
              <a:buClr>
                <a:srgbClr val="3E3F68"/>
              </a:buClr>
              <a:buFont typeface="Arial"/>
              <a:buChar char="•"/>
            </a:pPr>
            <a:r>
              <a:rPr lang="en-US" sz="1200" dirty="0">
                <a:solidFill>
                  <a:schemeClr val="accent1">
                    <a:lumMod val="75000"/>
                  </a:schemeClr>
                </a:solidFill>
                <a:latin typeface="Times New Roman" pitchFamily="18" charset="0"/>
                <a:cs typeface="Times New Roman" pitchFamily="18" charset="0"/>
              </a:rPr>
              <a:t>A popular choice for foreign companies dealing in automotive component </a:t>
            </a:r>
            <a:r>
              <a:rPr lang="en-US" sz="1200" dirty="0" smtClean="0">
                <a:solidFill>
                  <a:schemeClr val="accent1">
                    <a:lumMod val="75000"/>
                  </a:schemeClr>
                </a:solidFill>
                <a:latin typeface="Times New Roman" pitchFamily="18" charset="0"/>
                <a:cs typeface="Times New Roman" pitchFamily="18" charset="0"/>
              </a:rPr>
              <a:t>manufacture</a:t>
            </a:r>
            <a:endParaRPr lang="en-US" sz="1200" dirty="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a:buChar char="•"/>
            </a:pPr>
            <a:r>
              <a:rPr lang="en-US" sz="1200" dirty="0">
                <a:solidFill>
                  <a:schemeClr val="accent1">
                    <a:lumMod val="75000"/>
                  </a:schemeClr>
                </a:solidFill>
                <a:latin typeface="Times New Roman" pitchFamily="18" charset="0"/>
                <a:cs typeface="Times New Roman" pitchFamily="18" charset="0"/>
              </a:rPr>
              <a:t>Technical high-school - supplying the companies with highly-skilled workers, fulfilling the industry </a:t>
            </a:r>
            <a:r>
              <a:rPr lang="en-US" sz="1200" dirty="0" smtClean="0">
                <a:solidFill>
                  <a:schemeClr val="accent1">
                    <a:lumMod val="75000"/>
                  </a:schemeClr>
                </a:solidFill>
                <a:latin typeface="Times New Roman" pitchFamily="18" charset="0"/>
                <a:cs typeface="Times New Roman" pitchFamily="18" charset="0"/>
              </a:rPr>
              <a:t>standards</a:t>
            </a:r>
            <a:endParaRPr lang="en-US" sz="1200" dirty="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a:buChar char="•"/>
            </a:pPr>
            <a:r>
              <a:rPr lang="en-US" sz="1200" dirty="0">
                <a:solidFill>
                  <a:schemeClr val="accent1">
                    <a:lumMod val="75000"/>
                  </a:schemeClr>
                </a:solidFill>
                <a:latin typeface="Times New Roman" pitchFamily="18" charset="0"/>
                <a:cs typeface="Times New Roman" pitchFamily="18" charset="0"/>
              </a:rPr>
              <a:t>Great potential for export-oriented production since FTAs and perfect strategic position enabling international commerce, logistics, and supply </a:t>
            </a:r>
            <a:r>
              <a:rPr lang="en-US" sz="1200" dirty="0" smtClean="0">
                <a:solidFill>
                  <a:schemeClr val="accent1">
                    <a:lumMod val="75000"/>
                  </a:schemeClr>
                </a:solidFill>
                <a:latin typeface="Times New Roman" pitchFamily="18" charset="0"/>
                <a:cs typeface="Times New Roman" pitchFamily="18" charset="0"/>
              </a:rPr>
              <a:t>chain</a:t>
            </a:r>
            <a:endParaRPr lang="en-US" sz="1200" dirty="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a:buChar char="•"/>
            </a:pPr>
            <a:r>
              <a:rPr lang="en-US" sz="1200" dirty="0">
                <a:solidFill>
                  <a:schemeClr val="accent1">
                    <a:lumMod val="75000"/>
                  </a:schemeClr>
                </a:solidFill>
                <a:latin typeface="Times New Roman" pitchFamily="18" charset="0"/>
                <a:cs typeface="Times New Roman" pitchFamily="18" charset="0"/>
              </a:rPr>
              <a:t>Full and ongoing support for investors and key </a:t>
            </a:r>
            <a:r>
              <a:rPr lang="en-US" sz="1200" dirty="0" smtClean="0">
                <a:solidFill>
                  <a:schemeClr val="accent1">
                    <a:lumMod val="75000"/>
                  </a:schemeClr>
                </a:solidFill>
                <a:latin typeface="Times New Roman" pitchFamily="18" charset="0"/>
                <a:cs typeface="Times New Roman" pitchFamily="18" charset="0"/>
              </a:rPr>
              <a:t>sectors</a:t>
            </a:r>
            <a:endParaRPr lang="sr-Latn-RS" sz="1200" dirty="0" smtClean="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a:buChar char="•"/>
            </a:pPr>
            <a:endParaRPr lang="en-US" sz="1200" b="1" dirty="0">
              <a:solidFill>
                <a:schemeClr val="accent1">
                  <a:lumMod val="75000"/>
                </a:schemeClr>
              </a:solidFill>
              <a:latin typeface="Times New Roman" pitchFamily="18" charset="0"/>
              <a:cs typeface="Times New Roman" pitchFamily="18" charset="0"/>
            </a:endParaRPr>
          </a:p>
          <a:p>
            <a:pPr marL="171450" indent="-171450">
              <a:buClr>
                <a:srgbClr val="3E3F68"/>
              </a:buClr>
            </a:pPr>
            <a:r>
              <a:rPr lang="sr-Latn-RS" sz="1200" b="1" dirty="0" smtClean="0">
                <a:solidFill>
                  <a:schemeClr val="accent1">
                    <a:lumMod val="75000"/>
                  </a:schemeClr>
                </a:solidFill>
                <a:latin typeface="Times New Roman" pitchFamily="18" charset="0"/>
                <a:cs typeface="Times New Roman" pitchFamily="18" charset="0"/>
              </a:rPr>
              <a:t>     </a:t>
            </a:r>
            <a:r>
              <a:rPr lang="en-US" sz="1200" b="1" dirty="0" smtClean="0">
                <a:solidFill>
                  <a:schemeClr val="accent1">
                    <a:lumMod val="75000"/>
                  </a:schemeClr>
                </a:solidFill>
                <a:latin typeface="Times New Roman" pitchFamily="18" charset="0"/>
                <a:cs typeface="Times New Roman" pitchFamily="18" charset="0"/>
              </a:rPr>
              <a:t>A number </a:t>
            </a:r>
            <a:r>
              <a:rPr lang="en-US" sz="1200" b="1" dirty="0">
                <a:solidFill>
                  <a:schemeClr val="accent1">
                    <a:lumMod val="75000"/>
                  </a:schemeClr>
                </a:solidFill>
                <a:latin typeface="Times New Roman" pitchFamily="18" charset="0"/>
                <a:cs typeface="Times New Roman" pitchFamily="18" charset="0"/>
              </a:rPr>
              <a:t>of successful foreign companies: </a:t>
            </a:r>
            <a:endParaRPr lang="sr-Latn-RS" sz="1200" b="1" dirty="0" smtClean="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a:buChar char="•"/>
            </a:pPr>
            <a:endParaRPr lang="sr-Latn-RS" sz="1200" b="1" dirty="0" smtClean="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pitchFamily="34" charset="0"/>
              <a:buChar char="•"/>
            </a:pPr>
            <a:r>
              <a:rPr lang="sr-Latn-RS" sz="1200" b="1" dirty="0" smtClean="0">
                <a:solidFill>
                  <a:schemeClr val="accent1">
                    <a:lumMod val="75000"/>
                  </a:schemeClr>
                </a:solidFill>
                <a:latin typeface="Times New Roman" pitchFamily="18" charset="0"/>
                <a:cs typeface="Times New Roman" pitchFamily="18" charset="0"/>
              </a:rPr>
              <a:t>    </a:t>
            </a:r>
            <a:r>
              <a:rPr lang="en-US" sz="1200" b="1" dirty="0" smtClean="0">
                <a:solidFill>
                  <a:schemeClr val="accent1">
                    <a:lumMod val="75000"/>
                  </a:schemeClr>
                </a:solidFill>
                <a:latin typeface="Times New Roman" pitchFamily="18" charset="0"/>
                <a:cs typeface="Times New Roman" pitchFamily="18" charset="0"/>
              </a:rPr>
              <a:t>A</a:t>
            </a:r>
            <a:r>
              <a:rPr lang="sr-Latn-RS" sz="1200" b="1" dirty="0" smtClean="0">
                <a:solidFill>
                  <a:schemeClr val="accent1">
                    <a:lumMod val="75000"/>
                  </a:schemeClr>
                </a:solidFill>
                <a:latin typeface="Times New Roman" pitchFamily="18" charset="0"/>
                <a:cs typeface="Times New Roman" pitchFamily="18" charset="0"/>
              </a:rPr>
              <a:t>LBON</a:t>
            </a:r>
            <a:r>
              <a:rPr lang="en-US" sz="1200" b="1" dirty="0" smtClean="0">
                <a:solidFill>
                  <a:schemeClr val="accent1">
                    <a:lumMod val="75000"/>
                  </a:schemeClr>
                </a:solidFill>
                <a:latin typeface="Times New Roman" pitchFamily="18" charset="0"/>
                <a:cs typeface="Times New Roman" pitchFamily="18" charset="0"/>
              </a:rPr>
              <a:t> </a:t>
            </a:r>
            <a:r>
              <a:rPr lang="en-US" sz="1200" b="1" dirty="0">
                <a:solidFill>
                  <a:schemeClr val="accent1">
                    <a:lumMod val="75000"/>
                  </a:schemeClr>
                </a:solidFill>
                <a:latin typeface="Times New Roman" pitchFamily="18" charset="0"/>
                <a:cs typeface="Times New Roman" pitchFamily="18" charset="0"/>
              </a:rPr>
              <a:t>- </a:t>
            </a:r>
            <a:r>
              <a:rPr lang="en-US" sz="1200" dirty="0">
                <a:solidFill>
                  <a:schemeClr val="accent1">
                    <a:lumMod val="75000"/>
                  </a:schemeClr>
                </a:solidFill>
                <a:latin typeface="Times New Roman" pitchFamily="18" charset="0"/>
                <a:cs typeface="Times New Roman" pitchFamily="18" charset="0"/>
              </a:rPr>
              <a:t>manufacture of turbines, electric motors, generators (</a:t>
            </a:r>
            <a:r>
              <a:rPr lang="en-US" sz="1200" dirty="0" smtClean="0">
                <a:solidFill>
                  <a:schemeClr val="accent1">
                    <a:lumMod val="75000"/>
                  </a:schemeClr>
                </a:solidFill>
                <a:latin typeface="Times New Roman" pitchFamily="18" charset="0"/>
                <a:cs typeface="Times New Roman" pitchFamily="18" charset="0"/>
              </a:rPr>
              <a:t>UK)</a:t>
            </a:r>
            <a:endParaRPr lang="sr-Latn-RS" sz="1200" dirty="0" smtClean="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pitchFamily="34" charset="0"/>
              <a:buChar char="•"/>
            </a:pPr>
            <a:r>
              <a:rPr lang="sr-Latn-RS" sz="1200" b="1" dirty="0" smtClean="0">
                <a:solidFill>
                  <a:schemeClr val="accent1">
                    <a:lumMod val="75000"/>
                  </a:schemeClr>
                </a:solidFill>
                <a:latin typeface="Times New Roman" pitchFamily="18" charset="0"/>
                <a:cs typeface="Times New Roman" pitchFamily="18" charset="0"/>
              </a:rPr>
              <a:t>    MITAS TRELLEBORG-</a:t>
            </a:r>
            <a:r>
              <a:rPr lang="en-US" sz="1200" b="1" dirty="0" smtClean="0">
                <a:solidFill>
                  <a:schemeClr val="accent1">
                    <a:lumMod val="75000"/>
                  </a:schemeClr>
                </a:solidFill>
                <a:latin typeface="Times New Roman" pitchFamily="18" charset="0"/>
                <a:cs typeface="Times New Roman" pitchFamily="18" charset="0"/>
              </a:rPr>
              <a:t> </a:t>
            </a:r>
            <a:r>
              <a:rPr lang="en-US" sz="1200" dirty="0">
                <a:solidFill>
                  <a:schemeClr val="accent1">
                    <a:lumMod val="75000"/>
                  </a:schemeClr>
                </a:solidFill>
                <a:latin typeface="Times New Roman" pitchFamily="18" charset="0"/>
                <a:cs typeface="Times New Roman" pitchFamily="18" charset="0"/>
              </a:rPr>
              <a:t>production of </a:t>
            </a:r>
            <a:r>
              <a:rPr lang="sr-Cyrl-RS" sz="1200" dirty="0" smtClean="0">
                <a:solidFill>
                  <a:schemeClr val="accent1">
                    <a:lumMod val="75000"/>
                  </a:schemeClr>
                </a:solidFill>
                <a:latin typeface="Times New Roman" pitchFamily="18" charset="0"/>
                <a:cs typeface="Times New Roman" pitchFamily="18" charset="0"/>
              </a:rPr>
              <a:t> </a:t>
            </a:r>
            <a:r>
              <a:rPr lang="sr-Latn-RS" sz="1200" dirty="0" smtClean="0">
                <a:solidFill>
                  <a:schemeClr val="accent1">
                    <a:lumMod val="75000"/>
                  </a:schemeClr>
                </a:solidFill>
                <a:latin typeface="Times New Roman" pitchFamily="18" charset="0"/>
                <a:cs typeface="Times New Roman" pitchFamily="18" charset="0"/>
              </a:rPr>
              <a:t>tires</a:t>
            </a:r>
            <a:r>
              <a:rPr lang="sr-Cyrl-RS" sz="1200" dirty="0" smtClean="0">
                <a:solidFill>
                  <a:schemeClr val="accent1">
                    <a:lumMod val="75000"/>
                  </a:schemeClr>
                </a:solidFill>
                <a:latin typeface="Times New Roman" pitchFamily="18" charset="0"/>
                <a:cs typeface="Times New Roman" pitchFamily="18" charset="0"/>
              </a:rPr>
              <a:t> </a:t>
            </a:r>
            <a:r>
              <a:rPr lang="sr-Latn-RS" sz="1200" dirty="0" smtClean="0">
                <a:solidFill>
                  <a:schemeClr val="accent1">
                    <a:lumMod val="75000"/>
                  </a:schemeClr>
                </a:solidFill>
                <a:latin typeface="Times New Roman" pitchFamily="18" charset="0"/>
                <a:cs typeface="Times New Roman" pitchFamily="18" charset="0"/>
              </a:rPr>
              <a:t> for agriculture machines </a:t>
            </a:r>
            <a:r>
              <a:rPr lang="en-US" sz="1200" dirty="0" smtClean="0">
                <a:solidFill>
                  <a:schemeClr val="accent1">
                    <a:lumMod val="75000"/>
                  </a:schemeClr>
                </a:solidFill>
                <a:latin typeface="Times New Roman" pitchFamily="18" charset="0"/>
                <a:cs typeface="Times New Roman" pitchFamily="18" charset="0"/>
              </a:rPr>
              <a:t>(</a:t>
            </a:r>
            <a:r>
              <a:rPr lang="sr-Latn-RS" sz="1200" dirty="0" smtClean="0">
                <a:solidFill>
                  <a:schemeClr val="accent1">
                    <a:lumMod val="75000"/>
                  </a:schemeClr>
                </a:solidFill>
                <a:latin typeface="Times New Roman" pitchFamily="18" charset="0"/>
                <a:cs typeface="Times New Roman" pitchFamily="18" charset="0"/>
              </a:rPr>
              <a:t>Sweden</a:t>
            </a:r>
            <a:r>
              <a:rPr lang="en-US" sz="1200" dirty="0" smtClean="0">
                <a:solidFill>
                  <a:schemeClr val="accent1">
                    <a:lumMod val="75000"/>
                  </a:schemeClr>
                </a:solidFill>
                <a:latin typeface="Times New Roman" pitchFamily="18" charset="0"/>
                <a:cs typeface="Times New Roman" pitchFamily="18" charset="0"/>
              </a:rPr>
              <a:t>)</a:t>
            </a:r>
            <a:r>
              <a:rPr lang="en-US" sz="1200" dirty="0">
                <a:solidFill>
                  <a:schemeClr val="accent1">
                    <a:lumMod val="75000"/>
                  </a:schemeClr>
                </a:solidFill>
                <a:latin typeface="Times New Roman" pitchFamily="18" charset="0"/>
                <a:cs typeface="Times New Roman" pitchFamily="18" charset="0"/>
              </a:rPr>
              <a:t> </a:t>
            </a:r>
            <a:endParaRPr lang="sr-Latn-RS" sz="1200" dirty="0" smtClean="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pitchFamily="34" charset="0"/>
              <a:buChar char="•"/>
            </a:pPr>
            <a:r>
              <a:rPr lang="sr-Latn-RS" sz="1200" b="1" dirty="0" smtClean="0">
                <a:solidFill>
                  <a:schemeClr val="accent1">
                    <a:lumMod val="75000"/>
                  </a:schemeClr>
                </a:solidFill>
                <a:latin typeface="Times New Roman" pitchFamily="18" charset="0"/>
                <a:cs typeface="Times New Roman" pitchFamily="18" charset="0"/>
              </a:rPr>
              <a:t>    HUTCHINSON</a:t>
            </a:r>
            <a:r>
              <a:rPr lang="en-US" sz="1200" b="1" dirty="0" smtClean="0">
                <a:solidFill>
                  <a:schemeClr val="accent1">
                    <a:lumMod val="75000"/>
                  </a:schemeClr>
                </a:solidFill>
                <a:latin typeface="Times New Roman" pitchFamily="18" charset="0"/>
                <a:cs typeface="Times New Roman" pitchFamily="18" charset="0"/>
              </a:rPr>
              <a:t> </a:t>
            </a:r>
            <a:r>
              <a:rPr lang="en-US" sz="1200" b="1" dirty="0">
                <a:solidFill>
                  <a:schemeClr val="accent1">
                    <a:lumMod val="75000"/>
                  </a:schemeClr>
                </a:solidFill>
                <a:latin typeface="Times New Roman" pitchFamily="18" charset="0"/>
                <a:cs typeface="Times New Roman" pitchFamily="18" charset="0"/>
              </a:rPr>
              <a:t>- </a:t>
            </a:r>
            <a:r>
              <a:rPr lang="en-US" sz="1200" dirty="0">
                <a:solidFill>
                  <a:schemeClr val="accent1">
                    <a:lumMod val="75000"/>
                  </a:schemeClr>
                </a:solidFill>
                <a:latin typeface="Times New Roman" pitchFamily="18" charset="0"/>
                <a:cs typeface="Times New Roman" pitchFamily="18" charset="0"/>
              </a:rPr>
              <a:t>rubber hoses for liquids in car engines (France)</a:t>
            </a:r>
            <a:r>
              <a:rPr lang="en-US" sz="1200" dirty="0">
                <a:solidFill>
                  <a:schemeClr val="tx2"/>
                </a:solidFill>
                <a:latin typeface="Times New Roman" pitchFamily="18" charset="0"/>
                <a:cs typeface="Times New Roman" pitchFamily="18" charset="0"/>
              </a:rPr>
              <a:t> </a:t>
            </a:r>
          </a:p>
          <a:p>
            <a:pPr>
              <a:buClr>
                <a:srgbClr val="3E3F68"/>
              </a:buClr>
            </a:pPr>
            <a:endParaRPr lang="en-US" sz="1200" b="1" dirty="0">
              <a:solidFill>
                <a:schemeClr val="tx2"/>
              </a:solidFill>
              <a:latin typeface="Times New Roman" pitchFamily="18" charset="0"/>
              <a:cs typeface="Times New Roman" pitchFamily="18" charset="0"/>
            </a:endParaRPr>
          </a:p>
          <a:p>
            <a:pPr>
              <a:buClr>
                <a:srgbClr val="3E3F68"/>
              </a:buClr>
            </a:pPr>
            <a:endParaRPr lang="en-US" sz="1200" dirty="0">
              <a:solidFill>
                <a:schemeClr val="tx2"/>
              </a:solidFill>
              <a:latin typeface="Arial Black"/>
            </a:endParaRPr>
          </a:p>
          <a:p>
            <a:endParaRPr lang="en-US" sz="1200" dirty="0">
              <a:solidFill>
                <a:schemeClr val="tx2"/>
              </a:solidFill>
              <a:latin typeface="Arial Black"/>
            </a:endParaRPr>
          </a:p>
          <a:p>
            <a:endParaRPr lang="en-US" sz="1200" dirty="0">
              <a:solidFill>
                <a:schemeClr val="tx2"/>
              </a:solidFill>
              <a:latin typeface="Arial Black"/>
            </a:endParaRPr>
          </a:p>
        </p:txBody>
      </p:sp>
      <p:sp>
        <p:nvSpPr>
          <p:cNvPr id="44040" name="Text Box 7">
            <a:extLst>
              <a:ext uri="{FF2B5EF4-FFF2-40B4-BE49-F238E27FC236}">
                <a16:creationId xmlns:a16="http://schemas.microsoft.com/office/drawing/2014/main" xmlns="" id="{9192C6D2-A964-4F84-A095-B03630786567}"/>
              </a:ext>
            </a:extLst>
          </p:cNvPr>
          <p:cNvSpPr txBox="1">
            <a:spLocks noChangeArrowheads="1"/>
          </p:cNvSpPr>
          <p:nvPr/>
        </p:nvSpPr>
        <p:spPr bwMode="auto">
          <a:xfrm>
            <a:off x="3525748" y="596384"/>
            <a:ext cx="5105400"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20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Ideal strategic position</a:t>
            </a:r>
          </a:p>
        </p:txBody>
      </p:sp>
      <p:pic>
        <p:nvPicPr>
          <p:cNvPr id="44041" name="Picture 8">
            <a:extLst>
              <a:ext uri="{FF2B5EF4-FFF2-40B4-BE49-F238E27FC236}">
                <a16:creationId xmlns:a16="http://schemas.microsoft.com/office/drawing/2014/main" xmlns="" id="{1C23E73C-8D00-43F0-A8B5-AFB5FB3459D7}"/>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44042" name="Rectangle 9">
            <a:extLst>
              <a:ext uri="{FF2B5EF4-FFF2-40B4-BE49-F238E27FC236}">
                <a16:creationId xmlns:a16="http://schemas.microsoft.com/office/drawing/2014/main" xmlns="" id="{1A389BA1-8104-4718-A86A-65EAFB4CFC4F}"/>
              </a:ext>
            </a:extLst>
          </p:cNvPr>
          <p:cNvSpPr>
            <a:spLocks noChangeArrowheads="1"/>
          </p:cNvSpPr>
          <p:nvPr/>
        </p:nvSpPr>
        <p:spPr bwMode="auto">
          <a:xfrm>
            <a:off x="155575" y="-136525"/>
            <a:ext cx="298450" cy="29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44043" name="Rectangle 10">
            <a:extLst>
              <a:ext uri="{FF2B5EF4-FFF2-40B4-BE49-F238E27FC236}">
                <a16:creationId xmlns:a16="http://schemas.microsoft.com/office/drawing/2014/main" xmlns="" id="{E10E3463-E944-4DD4-B961-2EABEEF462D2}"/>
              </a:ext>
            </a:extLst>
          </p:cNvPr>
          <p:cNvSpPr>
            <a:spLocks noChangeArrowheads="1"/>
          </p:cNvSpPr>
          <p:nvPr/>
        </p:nvSpPr>
        <p:spPr bwMode="auto">
          <a:xfrm>
            <a:off x="155575" y="-136525"/>
            <a:ext cx="298450" cy="29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44044" name="Picture 11">
            <a:extLst>
              <a:ext uri="{FF2B5EF4-FFF2-40B4-BE49-F238E27FC236}">
                <a16:creationId xmlns:a16="http://schemas.microsoft.com/office/drawing/2014/main" xmlns="" id="{5C9179A5-221C-4D71-A5A6-FDC7045A7088}"/>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895350"/>
            <a:ext cx="2762250" cy="182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44045" name="Picture 12">
            <a:extLst>
              <a:ext uri="{FF2B5EF4-FFF2-40B4-BE49-F238E27FC236}">
                <a16:creationId xmlns:a16="http://schemas.microsoft.com/office/drawing/2014/main" xmlns="" id="{35F556EB-D8B0-48B1-A645-23CD08D48B89}"/>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3400" y="2779713"/>
            <a:ext cx="2743200"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2D87F15B-CC58-485C-8AC2-135D4ABEFF00}"/>
              </a:ext>
            </a:extLst>
          </p:cNvPr>
          <p:cNvSpPr txBox="1"/>
          <p:nvPr/>
        </p:nvSpPr>
        <p:spPr>
          <a:xfrm>
            <a:off x="1025918" y="0"/>
            <a:ext cx="656773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AUTOMOTIVE COMPONENTS</a:t>
            </a:r>
            <a:endParaRPr lang="en-US"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4"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xmlns="" id="{AEBB990D-BC5E-4F31-B472-61D0EF33A16F}"/>
              </a:ext>
            </a:extLst>
          </p:cNvPr>
          <p:cNvSpPr>
            <a:spLocks noChangeArrowheads="1"/>
          </p:cNvSpPr>
          <p:nvPr/>
        </p:nvSpPr>
        <p:spPr bwMode="auto">
          <a:xfrm>
            <a:off x="311650" y="1179602"/>
            <a:ext cx="4267200" cy="1017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ru-RU" sz="1200" b="1" dirty="0" err="1">
                <a:solidFill>
                  <a:schemeClr val="accent1">
                    <a:lumMod val="50000"/>
                  </a:schemeClr>
                </a:solidFill>
                <a:latin typeface="Times New Roman" pitchFamily="18" charset="0"/>
                <a:cs typeface="Times New Roman" pitchFamily="18" charset="0"/>
              </a:rPr>
              <a:t>The</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effectiveness</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of</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local</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government</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in</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granting</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construction</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permits</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is</a:t>
            </a:r>
            <a:r>
              <a:rPr lang="ru-RU" sz="1200" dirty="0">
                <a:solidFill>
                  <a:schemeClr val="accent1">
                    <a:lumMod val="50000"/>
                  </a:schemeClr>
                </a:solidFill>
                <a:latin typeface="Times New Roman" pitchFamily="18" charset="0"/>
                <a:cs typeface="Times New Roman" pitchFamily="18" charset="0"/>
              </a:rPr>
              <a:t> a </a:t>
            </a:r>
            <a:r>
              <a:rPr lang="ru-RU" sz="1200" dirty="0" err="1">
                <a:solidFill>
                  <a:schemeClr val="accent1">
                    <a:lumMod val="50000"/>
                  </a:schemeClr>
                </a:solidFill>
                <a:latin typeface="Times New Roman" pitchFamily="18" charset="0"/>
                <a:cs typeface="Times New Roman" pitchFamily="18" charset="0"/>
              </a:rPr>
              <a:t>great</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example</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of</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the</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best</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business</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practice</a:t>
            </a:r>
            <a:r>
              <a:rPr lang="ru-RU" sz="1200"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The</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Municipality</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of</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Ruma</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has</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received</a:t>
            </a:r>
            <a:r>
              <a:rPr lang="ru-RU" sz="1200" b="1" dirty="0">
                <a:solidFill>
                  <a:schemeClr val="accent1">
                    <a:lumMod val="50000"/>
                  </a:schemeClr>
                </a:solidFill>
                <a:latin typeface="Times New Roman" pitchFamily="18" charset="0"/>
                <a:cs typeface="Times New Roman" pitchFamily="18" charset="0"/>
              </a:rPr>
              <a:t> a </a:t>
            </a:r>
            <a:r>
              <a:rPr lang="ru-RU" sz="1200" b="1" dirty="0" err="1">
                <a:solidFill>
                  <a:schemeClr val="accent1">
                    <a:lumMod val="50000"/>
                  </a:schemeClr>
                </a:solidFill>
                <a:latin typeface="Times New Roman" pitchFamily="18" charset="0"/>
                <a:cs typeface="Times New Roman" pitchFamily="18" charset="0"/>
              </a:rPr>
              <a:t>large</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number</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of</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requests</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for</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construction</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permits</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that</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are</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responded</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to</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quickly</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and</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positively</a:t>
            </a:r>
            <a:r>
              <a:rPr lang="ru-RU" sz="1200" b="1" dirty="0">
                <a:solidFill>
                  <a:schemeClr val="accent1">
                    <a:lumMod val="50000"/>
                  </a:schemeClr>
                </a:solidFill>
                <a:latin typeface="+mn-lt"/>
                <a:cs typeface="Arial"/>
              </a:rPr>
              <a:t>. </a:t>
            </a:r>
            <a:endParaRPr lang="en-US" dirty="0">
              <a:solidFill>
                <a:schemeClr val="accent1">
                  <a:lumMod val="50000"/>
                </a:schemeClr>
              </a:solidFill>
              <a:latin typeface="+mn-lt"/>
            </a:endParaRPr>
          </a:p>
        </p:txBody>
      </p:sp>
      <p:sp>
        <p:nvSpPr>
          <p:cNvPr id="19459" name="Text Box 2">
            <a:extLst>
              <a:ext uri="{FF2B5EF4-FFF2-40B4-BE49-F238E27FC236}">
                <a16:creationId xmlns:a16="http://schemas.microsoft.com/office/drawing/2014/main" xmlns="" id="{299A89D9-7984-4704-91CB-8A364EE26C94}"/>
              </a:ext>
            </a:extLst>
          </p:cNvPr>
          <p:cNvSpPr txBox="1">
            <a:spLocks noChangeArrowheads="1"/>
          </p:cNvSpPr>
          <p:nvPr/>
        </p:nvSpPr>
        <p:spPr bwMode="auto">
          <a:xfrm>
            <a:off x="467474" y="354245"/>
            <a:ext cx="82296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THE BEST WORKING PRACTICES</a:t>
            </a:r>
            <a:endParaRPr lang="sr-Latn-RS" altLang="en-US"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sr-Latn-RS"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460" name="Rectangle 3">
            <a:extLst>
              <a:ext uri="{FF2B5EF4-FFF2-40B4-BE49-F238E27FC236}">
                <a16:creationId xmlns:a16="http://schemas.microsoft.com/office/drawing/2014/main" xmlns="" id="{13E02EE3-8F5F-4975-9B27-5BDE611EC9D4}"/>
              </a:ext>
            </a:extLst>
          </p:cNvPr>
          <p:cNvSpPr>
            <a:spLocks noChangeArrowheads="1"/>
          </p:cNvSpPr>
          <p:nvPr/>
        </p:nvSpPr>
        <p:spPr bwMode="auto">
          <a:xfrm>
            <a:off x="321922" y="2398799"/>
            <a:ext cx="3993223" cy="2791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endParaRPr lang="ru-RU" altLang="en-US" sz="1200" b="1" u="sng" dirty="0">
              <a:solidFill>
                <a:schemeClr val="accent1">
                  <a:lumMod val="50000"/>
                </a:schemeClr>
              </a:solidFill>
              <a:latin typeface="Times New Roman" pitchFamily="18" charset="0"/>
              <a:cs typeface="Times New Roman" pitchFamily="18" charset="0"/>
            </a:endParaRPr>
          </a:p>
        </p:txBody>
      </p:sp>
      <p:sp>
        <p:nvSpPr>
          <p:cNvPr id="19461" name="Rectangle 4">
            <a:extLst>
              <a:ext uri="{FF2B5EF4-FFF2-40B4-BE49-F238E27FC236}">
                <a16:creationId xmlns:a16="http://schemas.microsoft.com/office/drawing/2014/main" xmlns="" id="{823A8023-4B3D-4D95-8CCD-EC5EB8CA2B25}"/>
              </a:ext>
            </a:extLst>
          </p:cNvPr>
          <p:cNvSpPr>
            <a:spLocks noChangeArrowheads="1"/>
          </p:cNvSpPr>
          <p:nvPr/>
        </p:nvSpPr>
        <p:spPr bwMode="auto">
          <a:xfrm>
            <a:off x="4821148" y="1129943"/>
            <a:ext cx="3962400" cy="30491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r>
              <a:rPr lang="en-US" sz="1200" dirty="0" smtClean="0">
                <a:solidFill>
                  <a:schemeClr val="accent1">
                    <a:lumMod val="50000"/>
                  </a:schemeClr>
                </a:solidFill>
                <a:latin typeface="Times New Roman" pitchFamily="18" charset="0"/>
                <a:cs typeface="Times New Roman" pitchFamily="18" charset="0"/>
              </a:rPr>
              <a:t>The </a:t>
            </a:r>
            <a:r>
              <a:rPr lang="en-US" sz="1200" dirty="0">
                <a:solidFill>
                  <a:schemeClr val="accent1">
                    <a:lumMod val="50000"/>
                  </a:schemeClr>
                </a:solidFill>
                <a:latin typeface="Times New Roman" pitchFamily="18" charset="0"/>
                <a:cs typeface="Times New Roman" pitchFamily="18" charset="0"/>
              </a:rPr>
              <a:t>award was presented by the Ministry of State Administration and Local Self-Government, and the Standing Conference of Towns and Municipalities - Association of Cities and Municipalities of Serbia (</a:t>
            </a:r>
            <a:r>
              <a:rPr lang="en-US" sz="1200" b="1" dirty="0">
                <a:solidFill>
                  <a:schemeClr val="accent1">
                    <a:lumMod val="50000"/>
                  </a:schemeClr>
                </a:solidFill>
                <a:latin typeface="Times New Roman" pitchFamily="18" charset="0"/>
                <a:cs typeface="Times New Roman" pitchFamily="18" charset="0"/>
              </a:rPr>
              <a:t>SCTM</a:t>
            </a:r>
            <a:r>
              <a:rPr lang="en-US" sz="1200" dirty="0">
                <a:solidFill>
                  <a:schemeClr val="accent1">
                    <a:lumMod val="50000"/>
                  </a:schemeClr>
                </a:solidFill>
                <a:latin typeface="Times New Roman" pitchFamily="18" charset="0"/>
                <a:cs typeface="Times New Roman" pitchFamily="18" charset="0"/>
              </a:rPr>
              <a:t>) as a part of the project "</a:t>
            </a:r>
            <a:r>
              <a:rPr lang="en-US" sz="1200" b="1" dirty="0">
                <a:solidFill>
                  <a:schemeClr val="accent1">
                    <a:lumMod val="50000"/>
                  </a:schemeClr>
                </a:solidFill>
                <a:latin typeface="Times New Roman" pitchFamily="18" charset="0"/>
                <a:cs typeface="Times New Roman" pitchFamily="18" charset="0"/>
              </a:rPr>
              <a:t>Improving good governance at the local level</a:t>
            </a:r>
            <a:r>
              <a:rPr lang="en-US" sz="1200" dirty="0">
                <a:solidFill>
                  <a:schemeClr val="accent1">
                    <a:lumMod val="50000"/>
                  </a:schemeClr>
                </a:solidFill>
                <a:latin typeface="Times New Roman" pitchFamily="18" charset="0"/>
                <a:cs typeface="Times New Roman" pitchFamily="18" charset="0"/>
              </a:rPr>
              <a:t>."</a:t>
            </a:r>
            <a:r>
              <a:rPr lang="en-US" sz="1200" dirty="0">
                <a:solidFill>
                  <a:schemeClr val="accent1">
                    <a:lumMod val="75000"/>
                  </a:schemeClr>
                </a:solidFill>
                <a:latin typeface="Times New Roman" pitchFamily="18" charset="0"/>
                <a:cs typeface="Times New Roman" pitchFamily="18" charset="0"/>
              </a:rPr>
              <a:t> </a:t>
            </a:r>
          </a:p>
        </p:txBody>
      </p:sp>
      <p:pic>
        <p:nvPicPr>
          <p:cNvPr id="7"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9" name="Rectangle 8"/>
          <p:cNvSpPr/>
          <p:nvPr/>
        </p:nvSpPr>
        <p:spPr>
          <a:xfrm>
            <a:off x="4814048" y="729119"/>
            <a:ext cx="4572000" cy="2308324"/>
          </a:xfrm>
          <a:prstGeom prst="rect">
            <a:avLst/>
          </a:prstGeom>
        </p:spPr>
        <p:txBody>
          <a:bodyPr>
            <a:spAutoFit/>
          </a:bodyPr>
          <a:lstStyle/>
          <a:p>
            <a:endParaRPr lang="sr-Latn-RS" sz="1200" dirty="0" smtClean="0">
              <a:solidFill>
                <a:schemeClr val="accent1">
                  <a:lumMod val="50000"/>
                </a:schemeClr>
              </a:solidFill>
              <a:latin typeface="Times New Roman" pitchFamily="18" charset="0"/>
              <a:cs typeface="Times New Roman" pitchFamily="18" charset="0"/>
            </a:endParaRPr>
          </a:p>
          <a:p>
            <a:endParaRPr lang="sr-Latn-RS" sz="1200" dirty="0" smtClean="0">
              <a:solidFill>
                <a:schemeClr val="accent1">
                  <a:lumMod val="50000"/>
                </a:schemeClr>
              </a:solidFill>
              <a:latin typeface="Times New Roman" pitchFamily="18" charset="0"/>
              <a:cs typeface="Times New Roman" pitchFamily="18" charset="0"/>
            </a:endParaRPr>
          </a:p>
          <a:p>
            <a:r>
              <a:rPr lang="ru-RU" sz="1200" dirty="0" smtClean="0">
                <a:solidFill>
                  <a:schemeClr val="accent1">
                    <a:lumMod val="50000"/>
                  </a:schemeClr>
                </a:solidFill>
                <a:latin typeface="Times New Roman" pitchFamily="18" charset="0"/>
                <a:cs typeface="Times New Roman" pitchFamily="18" charset="0"/>
              </a:rPr>
              <a:t>The Commission for the election of best practices in the area of good governance principles implementation at the local level has made the decision on the winner award for cities, communities, and municipalities that contributed the most to the development and implementation of good governance principles within their territory in 2018.</a:t>
            </a:r>
            <a:endParaRPr lang="sr-Latn-RS" sz="1200" dirty="0" smtClean="0">
              <a:solidFill>
                <a:schemeClr val="accent1">
                  <a:lumMod val="50000"/>
                </a:schemeClr>
              </a:solidFill>
              <a:latin typeface="Times New Roman" pitchFamily="18" charset="0"/>
              <a:cs typeface="Times New Roman" pitchFamily="18" charset="0"/>
            </a:endParaRPr>
          </a:p>
          <a:p>
            <a:endParaRPr lang="en-US" sz="1200" dirty="0" smtClean="0">
              <a:solidFill>
                <a:schemeClr val="accent1">
                  <a:lumMod val="50000"/>
                </a:schemeClr>
              </a:solidFill>
              <a:latin typeface="Times New Roman" pitchFamily="18" charset="0"/>
              <a:cs typeface="Times New Roman" pitchFamily="18" charset="0"/>
            </a:endParaRPr>
          </a:p>
          <a:p>
            <a:r>
              <a:rPr lang="ru-RU" altLang="en-US" sz="1200" u="sng" dirty="0" smtClean="0">
                <a:solidFill>
                  <a:schemeClr val="accent1">
                    <a:lumMod val="50000"/>
                  </a:schemeClr>
                </a:solidFill>
                <a:latin typeface="Times New Roman" pitchFamily="18" charset="0"/>
                <a:cs typeface="Times New Roman" pitchFamily="18" charset="0"/>
              </a:rPr>
              <a:t>In the section of </a:t>
            </a:r>
            <a:r>
              <a:rPr lang="ru-RU" altLang="en-US" sz="1200" b="1" u="sng" dirty="0" smtClean="0">
                <a:solidFill>
                  <a:schemeClr val="accent1">
                    <a:lumMod val="50000"/>
                  </a:schemeClr>
                </a:solidFill>
                <a:latin typeface="Times New Roman" pitchFamily="18" charset="0"/>
                <a:cs typeface="Times New Roman" pitchFamily="18" charset="0"/>
              </a:rPr>
              <a:t>"Transparency and Public Participation in the Work of Local Self-Government", the Municipality of Ruma won the first prize.</a:t>
            </a:r>
            <a:endParaRPr lang="ru-RU" altLang="en-US" sz="1200" b="1" u="sng" dirty="0">
              <a:solidFill>
                <a:schemeClr val="accent1">
                  <a:lumMod val="50000"/>
                </a:schemeClr>
              </a:solidFill>
              <a:latin typeface="Times New Roman" pitchFamily="18" charset="0"/>
              <a:cs typeface="Times New Roman" pitchFamily="18" charset="0"/>
            </a:endParaRPr>
          </a:p>
        </p:txBody>
      </p:sp>
      <p:pic>
        <p:nvPicPr>
          <p:cNvPr id="10" name="Picture 2" descr="C:\Users\Administrator\Desktop\plan_stan_pixabay.jpg"/>
          <p:cNvPicPr>
            <a:picLocks noChangeAspect="1" noChangeArrowheads="1"/>
          </p:cNvPicPr>
          <p:nvPr/>
        </p:nvPicPr>
        <p:blipFill>
          <a:blip r:embed="rId4" cstate="print"/>
          <a:srcRect/>
          <a:stretch>
            <a:fillRect/>
          </a:stretch>
        </p:blipFill>
        <p:spPr bwMode="auto">
          <a:xfrm>
            <a:off x="685800" y="2571750"/>
            <a:ext cx="3124200" cy="2057400"/>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1AADD1C1-DB68-4DA2-9DAE-078EDE494AA9}"/>
              </a:ext>
            </a:extLst>
          </p:cNvPr>
          <p:cNvSpPr txBox="1"/>
          <p:nvPr/>
        </p:nvSpPr>
        <p:spPr>
          <a:xfrm>
            <a:off x="0" y="0"/>
            <a:ext cx="8458200" cy="769938"/>
          </a:xfrm>
          <a:prstGeom prst="rect">
            <a:avLst/>
          </a:prstGeom>
          <a:solidFill>
            <a:schemeClr val="bg1">
              <a:lumMod val="95000"/>
            </a:schemeClr>
          </a:solidFill>
        </p:spPr>
        <p:txBody>
          <a:bodyPr>
            <a:spAutoFit/>
          </a:bodyPr>
          <a:lstStyle/>
          <a:p>
            <a:pPr algn="ctr">
              <a:defRPr/>
            </a:pPr>
            <a:endParaRPr lang="sr-Latn-RS" sz="4400">
              <a:ln w="9525">
                <a:solidFill>
                  <a:schemeClr val="tx1"/>
                </a:solidFill>
              </a:ln>
              <a:latin typeface="Hero Light" pitchFamily="50" charset="0"/>
            </a:endParaRPr>
          </a:p>
        </p:txBody>
      </p:sp>
      <p:sp>
        <p:nvSpPr>
          <p:cNvPr id="17" name="TextBox 16">
            <a:extLst>
              <a:ext uri="{FF2B5EF4-FFF2-40B4-BE49-F238E27FC236}">
                <a16:creationId xmlns:a16="http://schemas.microsoft.com/office/drawing/2014/main" xmlns="" id="{BE617029-407F-494D-9BD5-57CE063E1794}"/>
              </a:ext>
            </a:extLst>
          </p:cNvPr>
          <p:cNvSpPr txBox="1"/>
          <p:nvPr/>
        </p:nvSpPr>
        <p:spPr>
          <a:xfrm>
            <a:off x="1588" y="12914"/>
            <a:ext cx="9142412" cy="523220"/>
          </a:xfrm>
          <a:prstGeom prst="rect">
            <a:avLst/>
          </a:prstGeom>
          <a:noFill/>
        </p:spPr>
        <p:txBody>
          <a:bodyPr>
            <a:spAutoFit/>
          </a:bodyPr>
          <a:lstStyle/>
          <a:p>
            <a:pPr algn="ctr">
              <a:defRPr/>
            </a:pPr>
            <a:r>
              <a:rPr lang="sr-Latn-RS" sz="2800" b="1" noProof="1" smtClean="0">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FOREIGN </a:t>
            </a:r>
            <a:r>
              <a:rPr lang="en-US" sz="2800" b="1" noProof="1" smtClean="0">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COMPANIES IN RUMA</a:t>
            </a:r>
            <a:r>
              <a:rPr lang="sr-Cyrl-RS" sz="2800" b="1" noProof="1" smtClean="0">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a:t>
            </a:r>
            <a:endParaRPr lang="sr-Latn-RS" sz="2800" b="1" noProof="1">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4277" name="Picture 13" descr="C:\Users\Ivana\Downloads\mitas.jpg">
            <a:extLst>
              <a:ext uri="{FF2B5EF4-FFF2-40B4-BE49-F238E27FC236}">
                <a16:creationId xmlns:a16="http://schemas.microsoft.com/office/drawing/2014/main" xmlns="" id="{DB0D3555-6C8F-480D-AA0C-6FD52C45DCF5}"/>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5007" y="951001"/>
            <a:ext cx="1166813"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78" name="Picture 14" descr="C:\Users\Ivana\Downloads\adriana tex.jpg">
            <a:extLst>
              <a:ext uri="{FF2B5EF4-FFF2-40B4-BE49-F238E27FC236}">
                <a16:creationId xmlns:a16="http://schemas.microsoft.com/office/drawing/2014/main" xmlns="" id="{C8954C12-A413-4557-8B2C-A35FC87BA57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799" y="2028076"/>
            <a:ext cx="1978025" cy="48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79" name="Picture 15">
            <a:extLst>
              <a:ext uri="{FF2B5EF4-FFF2-40B4-BE49-F238E27FC236}">
                <a16:creationId xmlns:a16="http://schemas.microsoft.com/office/drawing/2014/main" xmlns="" id="{3BBF47A7-6A6B-4306-A5C3-07BF7D7117F3}"/>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12450" y="763498"/>
            <a:ext cx="1916113" cy="111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0" name="Picture 17" descr="C:\Users\Ivana\Downloads\kerring group.png">
            <a:extLst>
              <a:ext uri="{FF2B5EF4-FFF2-40B4-BE49-F238E27FC236}">
                <a16:creationId xmlns:a16="http://schemas.microsoft.com/office/drawing/2014/main" xmlns="" id="{0882E1B4-C99E-48AB-BA7D-92A8849066F9}"/>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819400" y="1809750"/>
            <a:ext cx="1703388" cy="60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1" name="Picture 15" descr="http://www.albonplc.com/images/albonlogo1.gif">
            <a:extLst>
              <a:ext uri="{FF2B5EF4-FFF2-40B4-BE49-F238E27FC236}">
                <a16:creationId xmlns:a16="http://schemas.microsoft.com/office/drawing/2014/main" xmlns="" id="{481034F6-5BDB-4A4F-9A1E-B6BB5C988132}"/>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297166" y="936447"/>
            <a:ext cx="1643063" cy="998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2" name="Picture 20">
            <a:extLst>
              <a:ext uri="{FF2B5EF4-FFF2-40B4-BE49-F238E27FC236}">
                <a16:creationId xmlns:a16="http://schemas.microsoft.com/office/drawing/2014/main" xmlns="" id="{5B0CB15E-217A-4425-98D4-827D965336EC}"/>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057400" y="971550"/>
            <a:ext cx="1298575"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3" name="Picture 4" descr="C:\Users\ana.muskinja\Desktop\rav-znak-beli.png">
            <a:extLst>
              <a:ext uri="{FF2B5EF4-FFF2-40B4-BE49-F238E27FC236}">
                <a16:creationId xmlns:a16="http://schemas.microsoft.com/office/drawing/2014/main" xmlns="" id="{599EDD0C-5A09-468F-9942-419D54A62608}"/>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534400" y="4111625"/>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84" name="AutoShape 14" descr="Rezultat slika za Dag-Co ÑÑÐ¼Ð°">
            <a:extLst>
              <a:ext uri="{FF2B5EF4-FFF2-40B4-BE49-F238E27FC236}">
                <a16:creationId xmlns:a16="http://schemas.microsoft.com/office/drawing/2014/main" xmlns="" id="{38D46AC8-8AB6-4655-A7CF-9376BDA9EB14}"/>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85" name="AutoShape 16" descr="Rezultat slika za Dag-Co ÑÑÐ¼Ð°">
            <a:extLst>
              <a:ext uri="{FF2B5EF4-FFF2-40B4-BE49-F238E27FC236}">
                <a16:creationId xmlns:a16="http://schemas.microsoft.com/office/drawing/2014/main" xmlns="" id="{93A57CC8-022F-4847-A7FA-DE1D6CB5D96D}"/>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86" name="AutoShape 18" descr="Rezultat slika za Dag-Co ÑÑÐ¼Ð°">
            <a:extLst>
              <a:ext uri="{FF2B5EF4-FFF2-40B4-BE49-F238E27FC236}">
                <a16:creationId xmlns:a16="http://schemas.microsoft.com/office/drawing/2014/main" xmlns="" id="{4E8B45F1-641A-4AE0-8A3D-9F95F543FC5A}"/>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87" name="AutoShape 20" descr="Rezultat slika za Dag-Co ÑÑÐ¼Ð°">
            <a:extLst>
              <a:ext uri="{FF2B5EF4-FFF2-40B4-BE49-F238E27FC236}">
                <a16:creationId xmlns:a16="http://schemas.microsoft.com/office/drawing/2014/main" xmlns="" id="{04D876DC-993F-472E-A88B-EFF95EA1680D}"/>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88" name="AutoShape 22" descr="Rezultat slika za Dag-Co ÑÑÐ¼Ð°">
            <a:extLst>
              <a:ext uri="{FF2B5EF4-FFF2-40B4-BE49-F238E27FC236}">
                <a16:creationId xmlns:a16="http://schemas.microsoft.com/office/drawing/2014/main" xmlns="" id="{C2040E70-0D59-482E-A266-76A29825E0E8}"/>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54289" name="Picture 24" descr="Rezultat slika za Dag-Co ÑÑÐ¼Ð°">
            <a:extLst>
              <a:ext uri="{FF2B5EF4-FFF2-40B4-BE49-F238E27FC236}">
                <a16:creationId xmlns:a16="http://schemas.microsoft.com/office/drawing/2014/main" xmlns="" id="{3B009AE5-9577-42C3-AEDE-48343597E466}"/>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67984" y="2983572"/>
            <a:ext cx="1938338"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90" name="Picture 26" descr="Srodna slika">
            <a:extLst>
              <a:ext uri="{FF2B5EF4-FFF2-40B4-BE49-F238E27FC236}">
                <a16:creationId xmlns:a16="http://schemas.microsoft.com/office/drawing/2014/main" xmlns="" id="{404DACA9-5B65-4C32-B387-56D6B320F460}"/>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461535" y="2738704"/>
            <a:ext cx="1828800" cy="100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91" name="Picture 28" descr="Site logo">
            <a:extLst>
              <a:ext uri="{FF2B5EF4-FFF2-40B4-BE49-F238E27FC236}">
                <a16:creationId xmlns:a16="http://schemas.microsoft.com/office/drawing/2014/main" xmlns="" id="{E3350F07-D85A-4E9D-9524-1E15202D6EBA}"/>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480425" y="2753260"/>
            <a:ext cx="180022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92" name="Picture 30" descr="Rezultat slika za HUTCHINSON ÑÑÐ¼Ð°">
            <a:extLst>
              <a:ext uri="{FF2B5EF4-FFF2-40B4-BE49-F238E27FC236}">
                <a16:creationId xmlns:a16="http://schemas.microsoft.com/office/drawing/2014/main" xmlns="" id="{E8F61456-1767-48B6-9BDA-1608AAA86A48}"/>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3192695" y="3679825"/>
            <a:ext cx="2590800" cy="146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93" name="AutoShape 32" descr="Rezultat slika za frigo Å¾ika">
            <a:extLst>
              <a:ext uri="{FF2B5EF4-FFF2-40B4-BE49-F238E27FC236}">
                <a16:creationId xmlns:a16="http://schemas.microsoft.com/office/drawing/2014/main" xmlns="" id="{6764814C-58CE-48DE-A8C3-4E8FFA48027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94" name="AutoShape 34" descr="Rezultat slika za frigo Å¾ika">
            <a:extLst>
              <a:ext uri="{FF2B5EF4-FFF2-40B4-BE49-F238E27FC236}">
                <a16:creationId xmlns:a16="http://schemas.microsoft.com/office/drawing/2014/main" xmlns="" id="{3EE2A20B-B3AA-4F16-A6C7-B113721800BC}"/>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95" name="AutoShape 40" descr="Rezultat slika za ANDRIJAÅ EVIÄ ruma">
            <a:extLst>
              <a:ext uri="{FF2B5EF4-FFF2-40B4-BE49-F238E27FC236}">
                <a16:creationId xmlns:a16="http://schemas.microsoft.com/office/drawing/2014/main" xmlns="" id="{43081F7D-6A0A-411B-8B45-766D4786EB32}"/>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96" name="AutoShape 42" descr="Rezultat slika za ANDRIJAÅ EVIÄ ruma">
            <a:extLst>
              <a:ext uri="{FF2B5EF4-FFF2-40B4-BE49-F238E27FC236}">
                <a16:creationId xmlns:a16="http://schemas.microsoft.com/office/drawing/2014/main" xmlns="" id="{5E02418D-8432-4075-872E-E6BA2A709A58}"/>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97" name="AutoShape 44" descr="Rezultat slika za ANDRIJAÅ EVIÄ ruma">
            <a:extLst>
              <a:ext uri="{FF2B5EF4-FFF2-40B4-BE49-F238E27FC236}">
                <a16:creationId xmlns:a16="http://schemas.microsoft.com/office/drawing/2014/main" xmlns="" id="{DC407240-DECE-439A-AF93-A1733A663FC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54298" name="Picture 48" descr="Rezultat slika za HEALTHCARE EUROPE  ruma">
            <a:extLst>
              <a:ext uri="{FF2B5EF4-FFF2-40B4-BE49-F238E27FC236}">
                <a16:creationId xmlns:a16="http://schemas.microsoft.com/office/drawing/2014/main" xmlns="" id="{85189D74-2CEC-460F-A25B-A2BA1E76B5B5}"/>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5894798" y="1653069"/>
            <a:ext cx="1964932" cy="9668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26" descr="0.jpg"/>
          <p:cNvPicPr>
            <a:picLocks noChangeAspect="1"/>
          </p:cNvPicPr>
          <p:nvPr/>
        </p:nvPicPr>
        <p:blipFill>
          <a:blip r:embed="rId14" cstate="print"/>
          <a:srcRect/>
          <a:stretch>
            <a:fillRect/>
          </a:stretch>
        </p:blipFill>
        <p:spPr bwMode="auto">
          <a:xfrm>
            <a:off x="6503541" y="3867150"/>
            <a:ext cx="2286000" cy="965200"/>
          </a:xfrm>
          <a:prstGeom prst="rect">
            <a:avLst/>
          </a:prstGeom>
          <a:noFill/>
          <a:ln w="9525">
            <a:noFill/>
            <a:miter lim="800000"/>
            <a:headEnd/>
            <a:tailEnd/>
          </a:ln>
        </p:spPr>
      </p:pic>
      <p:pic>
        <p:nvPicPr>
          <p:cNvPr id="28" name="Picture 27" descr="lt.png"/>
          <p:cNvPicPr>
            <a:picLocks noChangeAspect="1"/>
          </p:cNvPicPr>
          <p:nvPr/>
        </p:nvPicPr>
        <p:blipFill>
          <a:blip r:embed="rId15" cstate="print"/>
          <a:srcRect/>
          <a:stretch>
            <a:fillRect/>
          </a:stretch>
        </p:blipFill>
        <p:spPr bwMode="auto">
          <a:xfrm>
            <a:off x="567647" y="3693898"/>
            <a:ext cx="2286000" cy="1316037"/>
          </a:xfrm>
          <a:prstGeom prst="rect">
            <a:avLst/>
          </a:prstGeom>
          <a:noFill/>
          <a:ln w="9525">
            <a:noFill/>
            <a:miter lim="800000"/>
            <a:headEnd/>
            <a:tailEnd/>
          </a:ln>
        </p:spPr>
      </p:pic>
      <p:pic>
        <p:nvPicPr>
          <p:cNvPr id="29"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p:cNvPicPr>
            <a:picLocks noChangeAspect="1"/>
          </p:cNvPicPr>
          <p:nvPr/>
        </p:nvPicPr>
        <p:blipFill>
          <a:blip r:embed="rId2" cstate="print"/>
          <a:srcRect/>
          <a:stretch>
            <a:fillRect/>
          </a:stretch>
        </p:blipFill>
        <p:spPr bwMode="auto">
          <a:xfrm>
            <a:off x="685800" y="1428750"/>
            <a:ext cx="2590800" cy="2590800"/>
          </a:xfrm>
          <a:prstGeom prst="rect">
            <a:avLst/>
          </a:prstGeom>
          <a:noFill/>
          <a:ln w="9525">
            <a:noFill/>
            <a:miter lim="800000"/>
            <a:headEnd/>
            <a:tailEnd/>
          </a:ln>
        </p:spPr>
      </p:pic>
      <p:sp>
        <p:nvSpPr>
          <p:cNvPr id="34819" name="Title 1"/>
          <p:cNvSpPr>
            <a:spLocks noGrp="1"/>
          </p:cNvSpPr>
          <p:nvPr>
            <p:ph type="title"/>
          </p:nvPr>
        </p:nvSpPr>
        <p:spPr>
          <a:xfrm>
            <a:off x="228600" y="438150"/>
            <a:ext cx="7772400" cy="685800"/>
          </a:xfrm>
        </p:spPr>
        <p:txBody>
          <a:bodyPr/>
          <a:lstStyle/>
          <a:p>
            <a:r>
              <a:rPr lang="sr-Latn-RS" sz="2800" b="1" dirty="0" smtClean="0">
                <a:latin typeface="Times New Roman" pitchFamily="18" charset="0"/>
                <a:cs typeface="Times New Roman" pitchFamily="18" charset="0"/>
              </a:rPr>
              <a:t>TOP</a:t>
            </a:r>
            <a:r>
              <a:rPr lang="en-US" sz="2800" b="1" dirty="0" smtClean="0">
                <a:latin typeface="Times New Roman" pitchFamily="18" charset="0"/>
                <a:cs typeface="Times New Roman" pitchFamily="18" charset="0"/>
              </a:rPr>
              <a:t> 15</a:t>
            </a:r>
            <a:r>
              <a:rPr lang="sr-Cyrl-RS" sz="2800" b="1" dirty="0" smtClean="0">
                <a:latin typeface="Times New Roman" pitchFamily="18" charset="0"/>
                <a:cs typeface="Times New Roman" pitchFamily="18" charset="0"/>
              </a:rPr>
              <a:t> </a:t>
            </a:r>
            <a:r>
              <a:rPr lang="sr-Latn-RS" sz="2800" b="1" dirty="0" smtClean="0">
                <a:latin typeface="Times New Roman" pitchFamily="18" charset="0"/>
                <a:cs typeface="Times New Roman" pitchFamily="18" charset="0"/>
              </a:rPr>
              <a:t>Employers</a:t>
            </a:r>
            <a:endParaRPr lang="en-US" sz="2800" b="1" dirty="0" smtClean="0">
              <a:latin typeface="Times New Roman" pitchFamily="18" charset="0"/>
              <a:cs typeface="Times New Roman" pitchFamily="18" charset="0"/>
            </a:endParaRPr>
          </a:p>
        </p:txBody>
      </p:sp>
      <p:graphicFrame>
        <p:nvGraphicFramePr>
          <p:cNvPr id="10" name="Table 9"/>
          <p:cNvGraphicFramePr>
            <a:graphicFrameLocks noGrp="1"/>
          </p:cNvGraphicFramePr>
          <p:nvPr/>
        </p:nvGraphicFramePr>
        <p:xfrm>
          <a:off x="3818107" y="739947"/>
          <a:ext cx="4677382" cy="4191574"/>
        </p:xfrm>
        <a:graphic>
          <a:graphicData uri="http://schemas.openxmlformats.org/drawingml/2006/table">
            <a:tbl>
              <a:tblPr/>
              <a:tblGrid>
                <a:gridCol w="2076854"/>
                <a:gridCol w="1290537"/>
                <a:gridCol w="1309991"/>
              </a:tblGrid>
              <a:tr h="647866">
                <a:tc>
                  <a:txBody>
                    <a:bodyPr/>
                    <a:lstStyle/>
                    <a:p>
                      <a:pPr algn="ctr" fontAlgn="ctr"/>
                      <a:r>
                        <a:rPr lang="sr-Latn-RS" sz="1100" b="1" i="0" u="none" strike="noStrike" dirty="0" smtClean="0">
                          <a:solidFill>
                            <a:srgbClr val="000000"/>
                          </a:solidFill>
                          <a:latin typeface="Times New Roman" pitchFamily="18" charset="0"/>
                          <a:cs typeface="Times New Roman" pitchFamily="18" charset="0"/>
                        </a:rPr>
                        <a:t>Companies</a:t>
                      </a:r>
                      <a:endParaRPr lang="en-US" sz="11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r-Latn-RS" sz="1100" b="1" i="0" u="none" strike="noStrike" dirty="0" smtClean="0">
                          <a:solidFill>
                            <a:srgbClr val="000000"/>
                          </a:solidFill>
                          <a:latin typeface="Times New Roman" pitchFamily="18" charset="0"/>
                          <a:cs typeface="Times New Roman" pitchFamily="18" charset="0"/>
                        </a:rPr>
                        <a:t>Country</a:t>
                      </a:r>
                      <a:endParaRPr lang="en-US" sz="11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smtClean="0">
                          <a:solidFill>
                            <a:srgbClr val="000000"/>
                          </a:solidFill>
                          <a:latin typeface="Times New Roman" pitchFamily="18" charset="0"/>
                          <a:cs typeface="Times New Roman" pitchFamily="18" charset="0"/>
                        </a:rPr>
                        <a:t>N</a:t>
                      </a:r>
                      <a:r>
                        <a:rPr lang="sr-Latn-RS" sz="1100" b="1" i="0" u="none" strike="noStrike" dirty="0" smtClean="0">
                          <a:solidFill>
                            <a:srgbClr val="000000"/>
                          </a:solidFill>
                          <a:latin typeface="Times New Roman" pitchFamily="18" charset="0"/>
                          <a:cs typeface="Times New Roman" pitchFamily="18" charset="0"/>
                        </a:rPr>
                        <a:t>umber</a:t>
                      </a:r>
                      <a:r>
                        <a:rPr lang="sr-Latn-RS" sz="1100" b="1" i="0" u="none" strike="noStrike" baseline="0" dirty="0" smtClean="0">
                          <a:solidFill>
                            <a:srgbClr val="000000"/>
                          </a:solidFill>
                          <a:latin typeface="Times New Roman" pitchFamily="18" charset="0"/>
                          <a:cs typeface="Times New Roman" pitchFamily="18" charset="0"/>
                        </a:rPr>
                        <a:t> of employees</a:t>
                      </a:r>
                      <a:r>
                        <a:rPr lang="en-US" sz="1100" b="1" i="0" u="none" strike="noStrike" dirty="0">
                          <a:solidFill>
                            <a:srgbClr val="000000"/>
                          </a:solidFill>
                          <a:latin typeface="Times New Roman" pitchFamily="18" charset="0"/>
                          <a:cs typeface="Times New Roman" pitchFamily="18" charset="0"/>
                        </a:rPr>
                        <a:t/>
                      </a:r>
                      <a:br>
                        <a:rPr lang="en-US" sz="1100" b="1" i="0" u="none" strike="noStrike" dirty="0">
                          <a:solidFill>
                            <a:srgbClr val="000000"/>
                          </a:solidFill>
                          <a:latin typeface="Times New Roman" pitchFamily="18" charset="0"/>
                          <a:cs typeface="Times New Roman" pitchFamily="18" charset="0"/>
                        </a:rPr>
                      </a:br>
                      <a:r>
                        <a:rPr lang="sr-Latn-RS" sz="1100" b="1" i="0" u="none" strike="noStrike" dirty="0" smtClean="0">
                          <a:solidFill>
                            <a:srgbClr val="000000"/>
                          </a:solidFill>
                          <a:latin typeface="Times New Roman" pitchFamily="18" charset="0"/>
                          <a:cs typeface="Times New Roman" pitchFamily="18" charset="0"/>
                        </a:rPr>
                        <a:t>(january</a:t>
                      </a:r>
                      <a:r>
                        <a:rPr lang="sr-Cyrl-RS" sz="1100" b="1" i="0" u="none" strike="noStrike" dirty="0" smtClean="0">
                          <a:solidFill>
                            <a:srgbClr val="000000"/>
                          </a:solidFill>
                          <a:latin typeface="Times New Roman" pitchFamily="18" charset="0"/>
                          <a:cs typeface="Times New Roman" pitchFamily="18" charset="0"/>
                        </a:rPr>
                        <a:t> 202</a:t>
                      </a:r>
                      <a:r>
                        <a:rPr lang="sr-Latn-RS" sz="1100" b="1" i="0" u="none" strike="noStrike" dirty="0" smtClean="0">
                          <a:solidFill>
                            <a:srgbClr val="000000"/>
                          </a:solidFill>
                          <a:latin typeface="Times New Roman" pitchFamily="18" charset="0"/>
                          <a:cs typeface="Times New Roman" pitchFamily="18" charset="0"/>
                        </a:rPr>
                        <a:t>2</a:t>
                      </a:r>
                      <a:r>
                        <a:rPr lang="sr-Cyrl-RS" sz="1100" b="1" i="0" u="none" strike="noStrike" dirty="0" smtClean="0">
                          <a:solidFill>
                            <a:srgbClr val="000000"/>
                          </a:solidFill>
                          <a:latin typeface="Times New Roman" pitchFamily="18" charset="0"/>
                          <a:cs typeface="Times New Roman" pitchFamily="18" charset="0"/>
                        </a:rPr>
                        <a:t>.</a:t>
                      </a:r>
                      <a:r>
                        <a:rPr lang="sr-Latn-RS" sz="1100" b="1" i="0" u="none" strike="noStrike" dirty="0" smtClean="0">
                          <a:solidFill>
                            <a:srgbClr val="000000"/>
                          </a:solidFill>
                          <a:latin typeface="Times New Roman" pitchFamily="18" charset="0"/>
                          <a:cs typeface="Times New Roman" pitchFamily="18" charset="0"/>
                        </a:rPr>
                        <a:t>)</a:t>
                      </a:r>
                      <a:endParaRPr lang="en-US" sz="11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smtClean="0">
                          <a:solidFill>
                            <a:srgbClr val="404040"/>
                          </a:solidFill>
                          <a:latin typeface="Times New Roman" pitchFamily="18" charset="0"/>
                          <a:cs typeface="Times New Roman" pitchFamily="18" charset="0"/>
                        </a:rPr>
                        <a:t>H</a:t>
                      </a:r>
                      <a:r>
                        <a:rPr lang="sr-Latn-RS" sz="1100" b="0" i="0" u="none" strike="noStrike" dirty="0" smtClean="0">
                          <a:solidFill>
                            <a:srgbClr val="404040"/>
                          </a:solidFill>
                          <a:latin typeface="Times New Roman" pitchFamily="18" charset="0"/>
                          <a:cs typeface="Times New Roman" pitchFamily="18" charset="0"/>
                        </a:rPr>
                        <a:t>EALTHCARE</a:t>
                      </a:r>
                      <a:r>
                        <a:rPr lang="sr-Latn-RS" sz="1100" b="0" i="0" u="none" strike="noStrike" baseline="0" dirty="0" smtClean="0">
                          <a:solidFill>
                            <a:srgbClr val="404040"/>
                          </a:solidFill>
                          <a:latin typeface="Times New Roman" pitchFamily="18" charset="0"/>
                          <a:cs typeface="Times New Roman" pitchFamily="18" charset="0"/>
                        </a:rPr>
                        <a:t> EUROPE</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China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1100</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smtClean="0">
                          <a:solidFill>
                            <a:srgbClr val="404040"/>
                          </a:solidFill>
                          <a:latin typeface="Times New Roman" pitchFamily="18" charset="0"/>
                          <a:cs typeface="Times New Roman" pitchFamily="18" charset="0"/>
                        </a:rPr>
                        <a:t> </a:t>
                      </a:r>
                      <a:r>
                        <a:rPr lang="sr-Latn-RS" sz="1100" b="0" i="0" u="none" strike="noStrike" dirty="0" smtClean="0">
                          <a:solidFill>
                            <a:srgbClr val="404040"/>
                          </a:solidFill>
                          <a:latin typeface="Times New Roman" pitchFamily="18" charset="0"/>
                          <a:cs typeface="Times New Roman" pitchFamily="18" charset="0"/>
                        </a:rPr>
                        <a:t>HUTCHINSON</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F</a:t>
                      </a:r>
                      <a:r>
                        <a:rPr lang="sr-Latn-RS" sz="1100" b="0" i="0" u="none" strike="noStrike" dirty="0" smtClean="0">
                          <a:solidFill>
                            <a:srgbClr val="000000"/>
                          </a:solidFill>
                          <a:latin typeface="Times New Roman" pitchFamily="18" charset="0"/>
                          <a:cs typeface="Times New Roman" pitchFamily="18" charset="0"/>
                        </a:rPr>
                        <a:t>rance</a:t>
                      </a:r>
                      <a:endParaRPr lang="sr-Latn-R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841</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a:solidFill>
                            <a:srgbClr val="404040"/>
                          </a:solidFill>
                          <a:latin typeface="Times New Roman" pitchFamily="18" charset="0"/>
                          <a:cs typeface="Times New Roman" pitchFamily="18" charset="0"/>
                        </a:rPr>
                        <a:t>MITAS - TRELLEBORG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Sweden</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404040"/>
                          </a:solidFill>
                          <a:latin typeface="맑은 고딕"/>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smtClean="0">
                          <a:solidFill>
                            <a:srgbClr val="404040"/>
                          </a:solidFill>
                          <a:latin typeface="Times New Roman" pitchFamily="18" charset="0"/>
                          <a:cs typeface="Times New Roman" pitchFamily="18" charset="0"/>
                        </a:rPr>
                        <a:t>DAG-CO</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355</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smtClean="0">
                          <a:solidFill>
                            <a:srgbClr val="404040"/>
                          </a:solidFill>
                          <a:latin typeface="Times New Roman" pitchFamily="18" charset="0"/>
                          <a:cs typeface="Times New Roman" pitchFamily="18" charset="0"/>
                        </a:rPr>
                        <a:t>CABLEX-S</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Slovenia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320</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smtClean="0">
                          <a:solidFill>
                            <a:srgbClr val="404040"/>
                          </a:solidFill>
                          <a:latin typeface="Times New Roman" pitchFamily="18" charset="0"/>
                          <a:cs typeface="Times New Roman" pitchFamily="18" charset="0"/>
                        </a:rPr>
                        <a:t>SELIA</a:t>
                      </a:r>
                      <a:r>
                        <a:rPr lang="sr-Latn-RS" sz="1100" b="0" i="0" u="none" strike="noStrike" dirty="0" smtClean="0">
                          <a:solidFill>
                            <a:srgbClr val="404040"/>
                          </a:solidFill>
                          <a:latin typeface="Times New Roman" pitchFamily="18" charset="0"/>
                          <a:cs typeface="Times New Roman" pitchFamily="18" charset="0"/>
                        </a:rPr>
                        <a:t> (INSERT)</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200</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0029">
                <a:tc>
                  <a:txBody>
                    <a:bodyPr/>
                    <a:lstStyle/>
                    <a:p>
                      <a:pPr algn="ctr" fontAlgn="b"/>
                      <a:r>
                        <a:rPr lang="en-US" sz="1100" b="0" i="0" u="none" strike="noStrike" dirty="0" smtClean="0">
                          <a:solidFill>
                            <a:srgbClr val="404040"/>
                          </a:solidFill>
                          <a:latin typeface="Times New Roman" pitchFamily="18" charset="0"/>
                          <a:cs typeface="Times New Roman" pitchFamily="18" charset="0"/>
                        </a:rPr>
                        <a:t>CALZEDONIA</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Italy</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225</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a:solidFill>
                            <a:srgbClr val="404040"/>
                          </a:solidFill>
                          <a:latin typeface="Times New Roman" pitchFamily="18" charset="0"/>
                          <a:cs typeface="Times New Roman" pitchFamily="18" charset="0"/>
                        </a:rPr>
                        <a:t>FALC EAST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Italy</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26</a:t>
                      </a:r>
                      <a:r>
                        <a:rPr lang="sr-Cyrl-RS" sz="1100" b="0" i="0" u="none" strike="noStrike" dirty="0" smtClean="0">
                          <a:solidFill>
                            <a:srgbClr val="404040"/>
                          </a:solidFill>
                          <a:latin typeface="맑은 고딕"/>
                        </a:rPr>
                        <a:t>5</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a:solidFill>
                            <a:srgbClr val="404040"/>
                          </a:solidFill>
                          <a:latin typeface="Times New Roman" pitchFamily="18" charset="0"/>
                          <a:cs typeface="Times New Roman" pitchFamily="18" charset="0"/>
                        </a:rPr>
                        <a:t>ALBON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U</a:t>
                      </a:r>
                      <a:r>
                        <a:rPr lang="en-US" sz="1100" b="0" i="0" u="none" strike="noStrike" baseline="0" dirty="0" smtClean="0">
                          <a:solidFill>
                            <a:srgbClr val="000000"/>
                          </a:solidFill>
                          <a:latin typeface="Times New Roman" pitchFamily="18" charset="0"/>
                          <a:cs typeface="Times New Roman" pitchFamily="18" charset="0"/>
                        </a:rPr>
                        <a:t>nited Kingdom</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255</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a:solidFill>
                            <a:srgbClr val="404040"/>
                          </a:solidFill>
                          <a:latin typeface="Times New Roman" pitchFamily="18" charset="0"/>
                          <a:cs typeface="Times New Roman" pitchFamily="18" charset="0"/>
                        </a:rPr>
                        <a:t>LUXURY TANNERY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France</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184</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a:solidFill>
                            <a:srgbClr val="404040"/>
                          </a:solidFill>
                          <a:latin typeface="Times New Roman" pitchFamily="18" charset="0"/>
                          <a:cs typeface="Times New Roman" pitchFamily="18" charset="0"/>
                        </a:rPr>
                        <a:t>FRIGO ŽIKA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215</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sr-Latn-RS" sz="1100" b="0" i="0" u="none" strike="noStrike" dirty="0" smtClean="0">
                          <a:solidFill>
                            <a:srgbClr val="404040"/>
                          </a:solidFill>
                          <a:latin typeface="Times New Roman" pitchFamily="18" charset="0"/>
                          <a:cs typeface="Times New Roman" pitchFamily="18" charset="0"/>
                        </a:rPr>
                        <a:t>WAI WAI (CG Food Europe)</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Nepal</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227</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5209">
                <a:tc>
                  <a:txBody>
                    <a:bodyPr/>
                    <a:lstStyle/>
                    <a:p>
                      <a:pPr algn="ctr" fontAlgn="b"/>
                      <a:r>
                        <a:rPr lang="en-US" sz="1100" b="0" i="0" u="none" strike="noStrike" dirty="0">
                          <a:solidFill>
                            <a:srgbClr val="404040"/>
                          </a:solidFill>
                          <a:latin typeface="Times New Roman" pitchFamily="18" charset="0"/>
                          <a:cs typeface="Times New Roman" pitchFamily="18" charset="0"/>
                        </a:rPr>
                        <a:t>MATIS MEBL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smtClean="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120</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853">
                <a:tc>
                  <a:txBody>
                    <a:bodyPr/>
                    <a:lstStyle/>
                    <a:p>
                      <a:pPr algn="ctr" fontAlgn="b"/>
                      <a:r>
                        <a:rPr lang="en-US" sz="1100" b="0" i="0" u="none" strike="noStrike" dirty="0" smtClean="0">
                          <a:solidFill>
                            <a:srgbClr val="404040"/>
                          </a:solidFill>
                          <a:latin typeface="Times New Roman" pitchFamily="18" charset="0"/>
                          <a:cs typeface="Times New Roman" pitchFamily="18" charset="0"/>
                        </a:rPr>
                        <a:t>ANDRIJAŠEVIĆ</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smtClean="0">
                        <a:solidFill>
                          <a:srgbClr val="000000"/>
                        </a:solidFill>
                        <a:latin typeface="Times New Roman" pitchFamily="18" charset="0"/>
                        <a:cs typeface="Times New Roman" pitchFamily="18" charset="0"/>
                      </a:endParaRPr>
                    </a:p>
                    <a:p>
                      <a:pPr algn="ctr" fontAlgn="b"/>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8</a:t>
                      </a:r>
                      <a:r>
                        <a:rPr lang="sr-Cyrl-RS" sz="1100" b="0" i="0" u="none" strike="noStrike" dirty="0" smtClean="0">
                          <a:solidFill>
                            <a:srgbClr val="404040"/>
                          </a:solidFill>
                          <a:latin typeface="맑은 고딕"/>
                        </a:rPr>
                        <a:t>6</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313">
                <a:tc>
                  <a:txBody>
                    <a:bodyPr/>
                    <a:lstStyle/>
                    <a:p>
                      <a:pPr algn="ctr" fontAlgn="b"/>
                      <a:r>
                        <a:rPr lang="sr-Latn-RS" sz="1100" b="0" i="0" u="none" strike="noStrike" dirty="0" smtClean="0">
                          <a:solidFill>
                            <a:srgbClr val="404040"/>
                          </a:solidFill>
                          <a:latin typeface="Times New Roman" pitchFamily="18" charset="0"/>
                          <a:cs typeface="Times New Roman" pitchFamily="18" charset="0"/>
                        </a:rPr>
                        <a:t>RUMEKON</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404040"/>
                          </a:solidFill>
                          <a:latin typeface="맑은 고딕"/>
                        </a:rPr>
                        <a:t>7</a:t>
                      </a:r>
                      <a:r>
                        <a:rPr lang="sr-Cyrl-RS" sz="1100" b="0" i="0" u="none" strike="noStrike" dirty="0" smtClean="0">
                          <a:solidFill>
                            <a:srgbClr val="404040"/>
                          </a:solidFill>
                          <a:latin typeface="맑은 고딕"/>
                        </a:rPr>
                        <a:t>0</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579">
                <a:tc>
                  <a:txBody>
                    <a:bodyPr/>
                    <a:lstStyle/>
                    <a:p>
                      <a:pPr algn="ctr" fontAlgn="b"/>
                      <a:r>
                        <a:rPr lang="en-US" sz="1200" b="1" i="0" u="none" strike="noStrike" dirty="0">
                          <a:solidFill>
                            <a:srgbClr val="000000"/>
                          </a:solidFill>
                          <a:latin typeface="Times New Roman" pitchFamily="18" charset="0"/>
                          <a:cs typeface="Times New Roman" pitchFamily="18" charset="0"/>
                        </a:rPr>
                        <a:t>UKUPNO: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200" b="1" i="0" u="none" strike="noStrike" dirty="0" smtClean="0">
                          <a:solidFill>
                            <a:schemeClr val="tx1"/>
                          </a:solidFill>
                          <a:latin typeface="맑은 고딕"/>
                        </a:rPr>
                        <a:t>5043</a:t>
                      </a:r>
                      <a:endParaRPr lang="en-US" sz="1200" b="1" i="0" u="none" strike="noStrike" dirty="0">
                        <a:solidFill>
                          <a:schemeClr val="tx1"/>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5"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0EF4D5C5-1C37-4825-896F-76096517A5D1}"/>
              </a:ext>
            </a:extLst>
          </p:cNvPr>
          <p:cNvSpPr txBox="1"/>
          <p:nvPr/>
        </p:nvSpPr>
        <p:spPr>
          <a:xfrm>
            <a:off x="0" y="0"/>
            <a:ext cx="8458200" cy="769938"/>
          </a:xfrm>
          <a:prstGeom prst="rect">
            <a:avLst/>
          </a:prstGeom>
          <a:solidFill>
            <a:schemeClr val="bg1">
              <a:lumMod val="85000"/>
            </a:schemeClr>
          </a:solidFill>
        </p:spPr>
        <p:txBody>
          <a:bodyPr>
            <a:spAutoFit/>
          </a:bodyPr>
          <a:lstStyle/>
          <a:p>
            <a:pPr algn="ctr">
              <a:defRPr/>
            </a:pPr>
            <a:endParaRPr lang="sr-Latn-RS" sz="4400">
              <a:ln w="9525">
                <a:solidFill>
                  <a:schemeClr val="tx1"/>
                </a:solidFill>
              </a:ln>
              <a:latin typeface="Hero Light" pitchFamily="50" charset="0"/>
            </a:endParaRPr>
          </a:p>
        </p:txBody>
      </p:sp>
      <p:sp>
        <p:nvSpPr>
          <p:cNvPr id="10" name="TextBox 9">
            <a:extLst>
              <a:ext uri="{FF2B5EF4-FFF2-40B4-BE49-F238E27FC236}">
                <a16:creationId xmlns:a16="http://schemas.microsoft.com/office/drawing/2014/main" xmlns="" id="{FA14E522-B3A6-4DF4-9228-CF37A35FE337}"/>
              </a:ext>
            </a:extLst>
          </p:cNvPr>
          <p:cNvSpPr txBox="1"/>
          <p:nvPr/>
        </p:nvSpPr>
        <p:spPr>
          <a:xfrm>
            <a:off x="1588" y="4"/>
            <a:ext cx="9142412" cy="584775"/>
          </a:xfrm>
          <a:prstGeom prst="rect">
            <a:avLst/>
          </a:prstGeom>
          <a:noFill/>
        </p:spPr>
        <p:txBody>
          <a:bodyPr>
            <a:spAutoFit/>
          </a:bodyPr>
          <a:lstStyle/>
          <a:p>
            <a:pPr algn="ctr">
              <a:defRPr/>
            </a:pPr>
            <a:r>
              <a:rPr lang="en-US" sz="3200" noProof="1" smtClean="0">
                <a:ln w="9525">
                  <a:solidFill>
                    <a:schemeClr val="accent1">
                      <a:lumMod val="75000"/>
                    </a:schemeClr>
                  </a:solidFill>
                </a:ln>
                <a:solidFill>
                  <a:schemeClr val="accent1">
                    <a:lumMod val="75000"/>
                  </a:schemeClr>
                </a:solidFill>
                <a:latin typeface="Times New Roman" pitchFamily="18" charset="0"/>
                <a:cs typeface="Times New Roman" pitchFamily="18" charset="0"/>
              </a:rPr>
              <a:t>You</a:t>
            </a:r>
            <a:r>
              <a:rPr lang="sr-Latn-RS" sz="3200" noProof="1" smtClean="0">
                <a:ln w="9525">
                  <a:solidFill>
                    <a:schemeClr val="accent1">
                      <a:lumMod val="75000"/>
                    </a:schemeClr>
                  </a:solidFill>
                </a:ln>
                <a:solidFill>
                  <a:schemeClr val="accent1">
                    <a:lumMod val="75000"/>
                  </a:schemeClr>
                </a:solidFill>
                <a:latin typeface="Times New Roman" pitchFamily="18" charset="0"/>
                <a:cs typeface="Times New Roman" pitchFamily="18" charset="0"/>
              </a:rPr>
              <a:t>r</a:t>
            </a:r>
            <a:r>
              <a:rPr lang="en-US" sz="3200" noProof="1" smtClean="0">
                <a:ln w="9525">
                  <a:solidFill>
                    <a:schemeClr val="accent1">
                      <a:lumMod val="75000"/>
                    </a:schemeClr>
                  </a:solidFill>
                </a:ln>
                <a:solidFill>
                  <a:schemeClr val="accent1">
                    <a:lumMod val="75000"/>
                  </a:schemeClr>
                </a:solidFill>
                <a:latin typeface="Times New Roman" pitchFamily="18" charset="0"/>
                <a:cs typeface="Times New Roman" pitchFamily="18" charset="0"/>
              </a:rPr>
              <a:t> </a:t>
            </a:r>
            <a:r>
              <a:rPr lang="en-US" sz="3200" noProof="1">
                <a:ln w="9525">
                  <a:solidFill>
                    <a:schemeClr val="accent1">
                      <a:lumMod val="75000"/>
                    </a:schemeClr>
                  </a:solidFill>
                </a:ln>
                <a:solidFill>
                  <a:schemeClr val="accent1">
                    <a:lumMod val="75000"/>
                  </a:schemeClr>
                </a:solidFill>
                <a:latin typeface="Times New Roman" pitchFamily="18" charset="0"/>
                <a:cs typeface="Times New Roman" pitchFamily="18" charset="0"/>
              </a:rPr>
              <a:t>partner in Ruma</a:t>
            </a:r>
            <a:endParaRPr lang="sr-Latn-RS" sz="3200" noProof="1">
              <a:ln w="9525">
                <a:solidFill>
                  <a:schemeClr val="accent1">
                    <a:lumMod val="75000"/>
                  </a:schemeClr>
                </a:solidFill>
              </a:ln>
              <a:solidFill>
                <a:schemeClr val="accent1">
                  <a:lumMod val="75000"/>
                </a:schemeClr>
              </a:solidFill>
              <a:latin typeface="Times New Roman" pitchFamily="18" charset="0"/>
              <a:cs typeface="Times New Roman" pitchFamily="18" charset="0"/>
            </a:endParaRPr>
          </a:p>
        </p:txBody>
      </p:sp>
      <p:pic>
        <p:nvPicPr>
          <p:cNvPr id="57349" name="Picture 4" descr="C:\Users\ana.muskinja\Desktop\rav-znak-beli.png">
            <a:extLst>
              <a:ext uri="{FF2B5EF4-FFF2-40B4-BE49-F238E27FC236}">
                <a16:creationId xmlns:a16="http://schemas.microsoft.com/office/drawing/2014/main" xmlns="" id="{6728FED1-F580-4071-8776-33A5891E9C1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34400" y="4111625"/>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350" name="Content Placeholder 3">
            <a:extLst>
              <a:ext uri="{FF2B5EF4-FFF2-40B4-BE49-F238E27FC236}">
                <a16:creationId xmlns:a16="http://schemas.microsoft.com/office/drawing/2014/main" xmlns="" id="{7EF6EC4F-64D6-4625-B3F7-EE64E79BB563}"/>
              </a:ext>
            </a:extLst>
          </p:cNvPr>
          <p:cNvSpPr txBox="1">
            <a:spLocks/>
          </p:cNvSpPr>
          <p:nvPr/>
        </p:nvSpPr>
        <p:spPr bwMode="auto">
          <a:xfrm>
            <a:off x="533400" y="3486150"/>
            <a:ext cx="807720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50000"/>
              </a:lnSpc>
            </a:pPr>
            <a:r>
              <a:rPr lang="en-US" altLang="en-US" sz="1200" b="1" dirty="0">
                <a:solidFill>
                  <a:schemeClr val="accent1">
                    <a:lumMod val="75000"/>
                  </a:schemeClr>
                </a:solidFill>
                <a:latin typeface="Times New Roman" pitchFamily="18" charset="0"/>
                <a:cs typeface="Times New Roman" pitchFamily="18" charset="0"/>
              </a:rPr>
              <a:t>The Municipality of </a:t>
            </a:r>
            <a:r>
              <a:rPr lang="en-US" altLang="en-US" sz="1200" b="1" dirty="0" err="1">
                <a:solidFill>
                  <a:schemeClr val="accent1">
                    <a:lumMod val="75000"/>
                  </a:schemeClr>
                </a:solidFill>
                <a:latin typeface="Times New Roman" pitchFamily="18" charset="0"/>
                <a:cs typeface="Times New Roman" pitchFamily="18" charset="0"/>
              </a:rPr>
              <a:t>Ruma</a:t>
            </a:r>
            <a:endParaRPr lang="ru-RU" altLang="en-US" sz="1200" b="1" dirty="0">
              <a:solidFill>
                <a:schemeClr val="accent1">
                  <a:lumMod val="75000"/>
                </a:schemeClr>
              </a:solidFill>
              <a:latin typeface="Times New Roman" pitchFamily="18" charset="0"/>
              <a:cs typeface="Times New Roman" pitchFamily="18" charset="0"/>
            </a:endParaRPr>
          </a:p>
          <a:p>
            <a:pPr algn="ctr" eaLnBrk="1" hangingPunct="1">
              <a:lnSpc>
                <a:spcPct val="150000"/>
              </a:lnSpc>
            </a:pPr>
            <a:r>
              <a:rPr lang="en-US" altLang="en-US" sz="1200" b="1" dirty="0" err="1">
                <a:solidFill>
                  <a:schemeClr val="accent1">
                    <a:lumMod val="75000"/>
                  </a:schemeClr>
                </a:solidFill>
                <a:latin typeface="Times New Roman" pitchFamily="18" charset="0"/>
                <a:cs typeface="Times New Roman" pitchFamily="18" charset="0"/>
              </a:rPr>
              <a:t>Glavna</a:t>
            </a:r>
            <a:r>
              <a:rPr lang="ru-RU" altLang="en-US" sz="1200" b="1" dirty="0">
                <a:solidFill>
                  <a:schemeClr val="accent1">
                    <a:lumMod val="75000"/>
                  </a:schemeClr>
                </a:solidFill>
                <a:latin typeface="Times New Roman" pitchFamily="18" charset="0"/>
                <a:cs typeface="Times New Roman" pitchFamily="18" charset="0"/>
              </a:rPr>
              <a:t> 155, </a:t>
            </a:r>
            <a:r>
              <a:rPr lang="en-US" altLang="en-US" sz="1200" b="1" dirty="0" err="1">
                <a:solidFill>
                  <a:schemeClr val="accent1">
                    <a:lumMod val="75000"/>
                  </a:schemeClr>
                </a:solidFill>
                <a:latin typeface="Times New Roman" pitchFamily="18" charset="0"/>
                <a:cs typeface="Times New Roman" pitchFamily="18" charset="0"/>
              </a:rPr>
              <a:t>Ruma</a:t>
            </a:r>
            <a:endParaRPr lang="ru-RU" altLang="en-US" sz="1200" b="1" dirty="0">
              <a:solidFill>
                <a:schemeClr val="accent1">
                  <a:lumMod val="75000"/>
                </a:schemeClr>
              </a:solidFill>
              <a:latin typeface="Times New Roman" pitchFamily="18" charset="0"/>
              <a:cs typeface="Times New Roman" pitchFamily="18" charset="0"/>
            </a:endParaRPr>
          </a:p>
          <a:p>
            <a:pPr algn="ctr" eaLnBrk="1" hangingPunct="1">
              <a:lnSpc>
                <a:spcPct val="150000"/>
              </a:lnSpc>
            </a:pPr>
            <a:r>
              <a:rPr lang="en-US" altLang="en-US" sz="1200" b="1" dirty="0">
                <a:solidFill>
                  <a:schemeClr val="accent1">
                    <a:lumMod val="75000"/>
                  </a:schemeClr>
                </a:solidFill>
                <a:latin typeface="Times New Roman" pitchFamily="18" charset="0"/>
                <a:cs typeface="Times New Roman" pitchFamily="18" charset="0"/>
              </a:rPr>
              <a:t>Department for local and economic development</a:t>
            </a:r>
            <a:endParaRPr lang="ru-RU" altLang="en-US" sz="1200" b="1" dirty="0">
              <a:solidFill>
                <a:schemeClr val="accent1">
                  <a:lumMod val="75000"/>
                </a:schemeClr>
              </a:solidFill>
              <a:latin typeface="Times New Roman" pitchFamily="18" charset="0"/>
              <a:cs typeface="Times New Roman" pitchFamily="18" charset="0"/>
            </a:endParaRPr>
          </a:p>
          <a:p>
            <a:pPr algn="ctr" eaLnBrk="1" hangingPunct="1">
              <a:lnSpc>
                <a:spcPct val="150000"/>
              </a:lnSpc>
            </a:pPr>
            <a:r>
              <a:rPr lang="en-US" altLang="en-US" sz="1400" b="1" dirty="0">
                <a:solidFill>
                  <a:schemeClr val="accent1">
                    <a:lumMod val="75000"/>
                  </a:schemeClr>
                </a:solidFill>
                <a:latin typeface="Times New Roman" pitchFamily="18" charset="0"/>
                <a:cs typeface="Times New Roman" pitchFamily="18" charset="0"/>
              </a:rPr>
              <a:t>ruma.razvoj@gmail.com</a:t>
            </a:r>
          </a:p>
          <a:p>
            <a:pPr algn="ctr" eaLnBrk="1" hangingPunct="1"/>
            <a:r>
              <a:rPr lang="en-US" altLang="en-US" sz="1400" b="1" u="sng" dirty="0">
                <a:solidFill>
                  <a:schemeClr val="accent1">
                    <a:lumMod val="75000"/>
                  </a:schemeClr>
                </a:solidFill>
                <a:latin typeface="Times New Roman" pitchFamily="18" charset="0"/>
                <a:cs typeface="Times New Roman" pitchFamily="18" charset="0"/>
              </a:rPr>
              <a:t>www.ruma.rs</a:t>
            </a:r>
          </a:p>
        </p:txBody>
      </p:sp>
      <p:pic>
        <p:nvPicPr>
          <p:cNvPr id="13" name="Picture 5">
            <a:extLst>
              <a:ext uri="{FF2B5EF4-FFF2-40B4-BE49-F238E27FC236}">
                <a16:creationId xmlns:a16="http://schemas.microsoft.com/office/drawing/2014/main" xmlns="" id="{ABA6E5A1-4C27-41CD-9986-F41F51A883F8}"/>
              </a:ext>
            </a:extLst>
          </p:cNvPr>
          <p:cNvPicPr>
            <a:picLocks noChangeAspect="1"/>
          </p:cNvPicPr>
          <p:nvPr/>
        </p:nvPicPr>
        <p:blipFill>
          <a:blip r:embed="rId3" cstate="print"/>
          <a:srcRect/>
          <a:stretch>
            <a:fillRect/>
          </a:stretch>
        </p:blipFill>
        <p:spPr bwMode="auto">
          <a:xfrm>
            <a:off x="3657600" y="1962150"/>
            <a:ext cx="1621904" cy="1621904"/>
          </a:xfrm>
          <a:prstGeom prst="rect">
            <a:avLst/>
          </a:prstGeom>
          <a:noFill/>
          <a:ln w="9525">
            <a:noFill/>
            <a:miter lim="800000"/>
            <a:headEnd/>
            <a:tailEnd/>
          </a:ln>
          <a:effectLst>
            <a:glow rad="228600">
              <a:schemeClr val="accent1">
                <a:satMod val="175000"/>
                <a:alpha val="40000"/>
              </a:schemeClr>
            </a:glow>
          </a:effectLst>
          <a:scene3d>
            <a:camera prst="orthographicFront"/>
            <a:lightRig rig="threePt" dir="t"/>
          </a:scene3d>
          <a:sp3d>
            <a:bevelT w="139700" h="139700" prst="divot"/>
          </a:sp3d>
        </p:spPr>
      </p:pic>
      <p:sp>
        <p:nvSpPr>
          <p:cNvPr id="14" name="Rectangle 6">
            <a:extLst>
              <a:ext uri="{FF2B5EF4-FFF2-40B4-BE49-F238E27FC236}">
                <a16:creationId xmlns:a16="http://schemas.microsoft.com/office/drawing/2014/main" xmlns="" id="{4140BE5D-1E8F-413C-A20C-E6F5C69A8A74}"/>
              </a:ext>
            </a:extLst>
          </p:cNvPr>
          <p:cNvSpPr>
            <a:spLocks noChangeArrowheads="1"/>
          </p:cNvSpPr>
          <p:nvPr/>
        </p:nvSpPr>
        <p:spPr bwMode="auto">
          <a:xfrm>
            <a:off x="2362200" y="666750"/>
            <a:ext cx="4448676" cy="1128963"/>
          </a:xfrm>
          <a:prstGeom prst="rect">
            <a:avLst/>
          </a:prstGeom>
          <a:noFill/>
          <a:ln w="9525">
            <a:noFill/>
            <a:miter lim="800000"/>
            <a:headEnd/>
            <a:tailEnd/>
          </a:ln>
          <a:effectLst>
            <a:glow rad="101600">
              <a:schemeClr val="accent1">
                <a:satMod val="175000"/>
                <a:alpha val="40000"/>
              </a:schemeClr>
            </a:glow>
          </a:effectLst>
        </p:spPr>
        <p:txBody>
          <a:bodyPr wrap="square" anchor="t">
            <a:spAutoFit/>
          </a:bodyPr>
          <a:lstStyle/>
          <a:p>
            <a:pPr algn="ctr" latinLnBrk="1">
              <a:lnSpc>
                <a:spcPct val="150000"/>
              </a:lnSpc>
              <a:defRPr/>
            </a:pPr>
            <a:r>
              <a:rPr lang="en-US" sz="2400" b="1" dirty="0">
                <a:solidFill>
                  <a:schemeClr val="accent1">
                    <a:lumMod val="50000"/>
                  </a:schemeClr>
                </a:solidFill>
                <a:latin typeface="Times New Roman" pitchFamily="18" charset="0"/>
                <a:cs typeface="Times New Roman" pitchFamily="18" charset="0"/>
              </a:rPr>
              <a:t>Thank You </a:t>
            </a:r>
            <a:r>
              <a:rPr lang="en-US" sz="2400" b="1" dirty="0" smtClean="0">
                <a:solidFill>
                  <a:schemeClr val="accent1">
                    <a:lumMod val="50000"/>
                  </a:schemeClr>
                </a:solidFill>
                <a:latin typeface="Times New Roman" pitchFamily="18" charset="0"/>
                <a:cs typeface="Times New Roman" pitchFamily="18" charset="0"/>
              </a:rPr>
              <a:t>For</a:t>
            </a:r>
            <a:r>
              <a:rPr lang="sr-Latn-RS" sz="2400" b="1" dirty="0" smtClean="0">
                <a:solidFill>
                  <a:schemeClr val="accent1">
                    <a:lumMod val="50000"/>
                  </a:schemeClr>
                </a:solidFill>
                <a:latin typeface="Times New Roman" pitchFamily="18" charset="0"/>
                <a:cs typeface="Times New Roman" pitchFamily="18" charset="0"/>
              </a:rPr>
              <a:t> </a:t>
            </a:r>
          </a:p>
          <a:p>
            <a:pPr algn="ctr" latinLnBrk="1">
              <a:lnSpc>
                <a:spcPct val="150000"/>
              </a:lnSpc>
              <a:defRPr/>
            </a:pPr>
            <a:r>
              <a:rPr lang="en-US" sz="2400" b="1" dirty="0" smtClean="0">
                <a:solidFill>
                  <a:schemeClr val="accent1">
                    <a:lumMod val="50000"/>
                  </a:schemeClr>
                </a:solidFill>
                <a:latin typeface="Times New Roman" pitchFamily="18" charset="0"/>
                <a:ea typeface="맑은 고딕"/>
                <a:cs typeface="Times New Roman" pitchFamily="18" charset="0"/>
              </a:rPr>
              <a:t>Your </a:t>
            </a:r>
            <a:r>
              <a:rPr lang="sr-Latn-RS" sz="2400" b="1" dirty="0" smtClean="0">
                <a:solidFill>
                  <a:schemeClr val="accent1">
                    <a:lumMod val="50000"/>
                  </a:schemeClr>
                </a:solidFill>
                <a:latin typeface="Times New Roman" pitchFamily="18" charset="0"/>
                <a:ea typeface="맑은 고딕"/>
                <a:cs typeface="Times New Roman" pitchFamily="18" charset="0"/>
              </a:rPr>
              <a:t>Attention</a:t>
            </a:r>
            <a:endParaRPr lang="en-US" sz="2400" b="1" dirty="0">
              <a:solidFill>
                <a:schemeClr val="accent1">
                  <a:lumMod val="50000"/>
                </a:schemeClr>
              </a:solidFill>
              <a:latin typeface="Times New Roman" pitchFamily="18" charset="0"/>
              <a:ea typeface="맑은 고딕"/>
              <a:cs typeface="Times New Roman" pitchFamily="18" charset="0"/>
            </a:endParaRPr>
          </a:p>
        </p:txBody>
      </p:sp>
      <p:pic>
        <p:nvPicPr>
          <p:cNvPr id="9"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1238</TotalTime>
  <Words>2354</Words>
  <Application>Microsoft Office PowerPoint</Application>
  <PresentationFormat>On-screen Show (16:9)</PresentationFormat>
  <Paragraphs>705</Paragraphs>
  <Slides>28</Slides>
  <Notes>17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Urban</vt:lpstr>
      <vt:lpstr>Slide 1</vt:lpstr>
      <vt:lpstr>Slide 2</vt:lpstr>
      <vt:lpstr>THE MUNICIPALITY OF RUMA</vt:lpstr>
      <vt:lpstr>Slide 4</vt:lpstr>
      <vt:lpstr>Slide 5</vt:lpstr>
      <vt:lpstr>Slide 6</vt:lpstr>
      <vt:lpstr>Slide 7</vt:lpstr>
      <vt:lpstr>Slide 8</vt:lpstr>
      <vt:lpstr> Quality Work Force</vt:lpstr>
      <vt:lpstr>Slide 10</vt:lpstr>
      <vt:lpstr>Slide 11</vt:lpstr>
      <vt:lpstr>Slide 12</vt:lpstr>
      <vt:lpstr>Slide 13</vt:lpstr>
      <vt:lpstr>Slide 14</vt:lpstr>
      <vt:lpstr>Slide 15</vt:lpstr>
      <vt:lpstr>Slide 16</vt:lpstr>
      <vt:lpstr>Slide 17</vt:lpstr>
      <vt:lpstr>GREENFIELD LOCATIONS</vt:lpstr>
      <vt:lpstr>Work zone</vt:lpstr>
      <vt:lpstr> Rules and conditions for planning and building on construction plots in blok 1 of the work zone Rumska petlja </vt:lpstr>
      <vt:lpstr>Slide 21</vt:lpstr>
      <vt:lpstr>Slide 22</vt:lpstr>
      <vt:lpstr>Slide 23</vt:lpstr>
      <vt:lpstr>Slide 24</vt:lpstr>
      <vt:lpstr>Slide 25</vt:lpstr>
      <vt:lpstr>Slide 26</vt:lpstr>
      <vt:lpstr>TOP 15 Employers</vt:lpstr>
      <vt:lpstr>Slide 28</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Aleksandra Matić</dc:creator>
  <cp:lastModifiedBy>PC</cp:lastModifiedBy>
  <cp:revision>1377</cp:revision>
  <cp:lastPrinted>2017-12-04T07:21:10Z</cp:lastPrinted>
  <dcterms:created xsi:type="dcterms:W3CDTF">2009-05-19T12:56:46Z</dcterms:created>
  <dcterms:modified xsi:type="dcterms:W3CDTF">2022-08-09T09:24:46Z</dcterms:modified>
</cp:coreProperties>
</file>